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7" r:id="rId3"/>
    <p:sldMasterId id="2147483678" r:id="rId4"/>
    <p:sldMasterId id="214748367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</p:sldIdLst>
  <p:sldSz cy="5143500" cx="9144000"/>
  <p:notesSz cx="6858000" cy="9144000"/>
  <p:embeddedFontLst>
    <p:embeddedFont>
      <p:font typeface="Work Sans"/>
      <p:regular r:id="rId57"/>
      <p:bold r:id="rId58"/>
    </p:embeddedFont>
    <p:embeddedFont>
      <p:font typeface="Work Sans Light"/>
      <p:regular r:id="rId59"/>
      <p:bold r:id="rId6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60" Type="http://schemas.openxmlformats.org/officeDocument/2006/relationships/font" Target="fonts/WorkSansLight-bold.fntdata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slide" Target="slides/slide49.xml"/><Relationship Id="rId10" Type="http://schemas.openxmlformats.org/officeDocument/2006/relationships/slide" Target="slides/slide4.xml"/><Relationship Id="rId54" Type="http://schemas.openxmlformats.org/officeDocument/2006/relationships/slide" Target="slides/slide48.xml"/><Relationship Id="rId13" Type="http://schemas.openxmlformats.org/officeDocument/2006/relationships/slide" Target="slides/slide7.xml"/><Relationship Id="rId57" Type="http://schemas.openxmlformats.org/officeDocument/2006/relationships/font" Target="fonts/WorkSans-regular.fntdata"/><Relationship Id="rId12" Type="http://schemas.openxmlformats.org/officeDocument/2006/relationships/slide" Target="slides/slide6.xml"/><Relationship Id="rId56" Type="http://schemas.openxmlformats.org/officeDocument/2006/relationships/slide" Target="slides/slide50.xml"/><Relationship Id="rId15" Type="http://schemas.openxmlformats.org/officeDocument/2006/relationships/slide" Target="slides/slide9.xml"/><Relationship Id="rId59" Type="http://schemas.openxmlformats.org/officeDocument/2006/relationships/font" Target="fonts/WorkSansLight-regular.fntdata"/><Relationship Id="rId14" Type="http://schemas.openxmlformats.org/officeDocument/2006/relationships/slide" Target="slides/slide8.xml"/><Relationship Id="rId58" Type="http://schemas.openxmlformats.org/officeDocument/2006/relationships/font" Target="fonts/WorkSans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cdfbbc0ce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cdfbbc0c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f26ce676b_0_4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f26ce676b_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4f26ce676b_0_5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4f26ce676b_0_5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4f26ce676b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4f26ce676b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f26ce676b_0_5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f26ce676b_0_5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f26ce676b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4f26ce676b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4fc6c48a8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4fc6c48a8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4fc6c48a8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4fc6c48a8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fc6c48a8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4fc6c48a8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fc6c48a8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fc6c48a8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fc6c48a85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fc6c48a8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f26ce676b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f26ce676b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fc6c48a8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fc6c48a8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fc6c48a8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4fc6c48a8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4fc6c48a8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4fc6c48a8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fc6c48a85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fc6c48a85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fc6c48a8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4fc6c48a8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4f26ce676b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4f26ce676b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fc6c48a8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fc6c48a8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4fc6c48a8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4fc6c48a8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4fc6c48a8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4fc6c48a8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4fc6c48a8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4fc6c48a8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f26ce676b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f26ce676b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4f26ce676b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4f26ce676b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4cdfbbc0c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4cdfbbc0c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4cdfbbc0c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4cdfbbc0c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4cdfbbc0c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4cdfbbc0c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4cdfbbc0c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4cdfbbc0c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4cdfbbc0c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4cdfbbc0c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4f26ce676b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4f26ce676b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4cdfbbc0c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4cdfbbc0c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4cdfbbc0ce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4cdfbbc0c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4cdfbbc0c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4cdfbbc0c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f26ce676b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f26ce676b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4f26ce676b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4f26ce676b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4cdfbbc0c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4cdfbbc0c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4cdfbbc0c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4cdfbbc0c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4cdfbbc0ce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4cdfbbc0c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4cdfbbc0ce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4cdfbbc0c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4cdfbbc0c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4cdfbbc0c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4cdfbbc0ce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4cdfbbc0ce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4cdfbbc0ce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4cdfbbc0ce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4cdfbbc0ce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4cdfbbc0ce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4cdfbbc0ce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4cdfbbc0ce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f26ce676b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f26ce676b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4fd055d3ef_1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4fd055d3ef_1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f26ce676b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f26ce676b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f26ce676b_0_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f26ce676b_0_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f26ce676b_0_4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4f26ce676b_0_4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f26ce676b_0_4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4f26ce676b_0_4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ank You!" showMasterSp="0" type="obj">
  <p:cSld name="OBJECT">
    <p:bg>
      <p:bgPr>
        <a:solidFill>
          <a:schemeClr val="lt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3249881" y="734992"/>
            <a:ext cx="26442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3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53" name="Google Shape;53;p14"/>
          <p:cNvSpPr/>
          <p:nvPr/>
        </p:nvSpPr>
        <p:spPr>
          <a:xfrm>
            <a:off x="0" y="3238272"/>
            <a:ext cx="9144000" cy="1905000"/>
          </a:xfrm>
          <a:custGeom>
            <a:rect b="b" l="l" r="r" t="t"/>
            <a:pathLst>
              <a:path extrusionOk="0" h="120000" w="120000">
                <a:moveTo>
                  <a:pt x="0" y="119996"/>
                </a:moveTo>
                <a:lnTo>
                  <a:pt x="119999" y="119996"/>
                </a:lnTo>
                <a:lnTo>
                  <a:pt x="119999" y="0"/>
                </a:lnTo>
                <a:lnTo>
                  <a:pt x="0" y="0"/>
                </a:lnTo>
                <a:lnTo>
                  <a:pt x="0" y="119996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4"/>
          <p:cNvSpPr txBox="1"/>
          <p:nvPr/>
        </p:nvSpPr>
        <p:spPr>
          <a:xfrm>
            <a:off x="4021800" y="3463416"/>
            <a:ext cx="11004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TeleSoftas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4"/>
          <p:cNvSpPr txBox="1"/>
          <p:nvPr/>
        </p:nvSpPr>
        <p:spPr>
          <a:xfrm>
            <a:off x="3730816" y="3991194"/>
            <a:ext cx="16830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26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Savanoriu Ave. 178,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226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LT-44150 Kaunas, Lithuania  Call: +370 620 96860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84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Email: info@telesoftas.com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6B15"/>
                </a:solidFill>
                <a:latin typeface="Calibri"/>
                <a:ea typeface="Calibri"/>
                <a:cs typeface="Calibri"/>
                <a:sym typeface="Calibri"/>
              </a:rPr>
              <a:t>www.telesoftas.com</a:t>
            </a:r>
            <a:endParaRPr sz="6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pter">
  <p:cSld name="CUSTOM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/>
        </p:nvSpPr>
        <p:spPr>
          <a:xfrm>
            <a:off x="0" y="0"/>
            <a:ext cx="9144000" cy="51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6675">
            <a:noAutofit/>
          </a:bodyPr>
          <a:lstStyle/>
          <a:p>
            <a:pPr indent="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TeleSoftas </a:t>
            </a:r>
            <a:r>
              <a:rPr lang="en" sz="1000">
                <a:solidFill>
                  <a:srgbClr val="1B1B1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- Empowering innovation</a:t>
            </a: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	2</a:t>
            </a:r>
            <a:endParaRPr sz="10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8" name="Google Shape;58;p15"/>
          <p:cNvSpPr/>
          <p:nvPr/>
        </p:nvSpPr>
        <p:spPr>
          <a:xfrm>
            <a:off x="0" y="0"/>
            <a:ext cx="9144000" cy="5143200"/>
          </a:xfrm>
          <a:custGeom>
            <a:rect b="b" l="l" r="r" t="t"/>
            <a:pathLst>
              <a:path extrusionOk="0" h="120000" w="120000">
                <a:moveTo>
                  <a:pt x="0" y="119998"/>
                </a:moveTo>
                <a:lnTo>
                  <a:pt x="119999" y="119998"/>
                </a:lnTo>
                <a:lnTo>
                  <a:pt x="119999" y="0"/>
                </a:lnTo>
                <a:lnTo>
                  <a:pt x="0" y="0"/>
                </a:lnTo>
                <a:lnTo>
                  <a:pt x="0" y="119998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5"/>
          <p:cNvSpPr txBox="1"/>
          <p:nvPr>
            <p:ph type="title"/>
          </p:nvPr>
        </p:nvSpPr>
        <p:spPr>
          <a:xfrm>
            <a:off x="613353" y="891227"/>
            <a:ext cx="4894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17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3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60" name="Google Shape;60;p15"/>
          <p:cNvSpPr/>
          <p:nvPr/>
        </p:nvSpPr>
        <p:spPr>
          <a:xfrm>
            <a:off x="6133086" y="423090"/>
            <a:ext cx="2600100" cy="2586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613308" y="3151553"/>
            <a:ext cx="4513200" cy="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5"/>
          <p:cNvSpPr/>
          <p:nvPr/>
        </p:nvSpPr>
        <p:spPr>
          <a:xfrm>
            <a:off x="-37546" y="2120728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pter 1">
  <p:cSld name="CUSTOM_1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/>
        </p:nvSpPr>
        <p:spPr>
          <a:xfrm>
            <a:off x="0" y="0"/>
            <a:ext cx="9144000" cy="51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6675">
            <a:noAutofit/>
          </a:bodyPr>
          <a:lstStyle/>
          <a:p>
            <a:pPr indent="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TeleSoftas </a:t>
            </a:r>
            <a:r>
              <a:rPr lang="en" sz="1000">
                <a:solidFill>
                  <a:srgbClr val="1B1B1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- Empowering innovation</a:t>
            </a: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	2</a:t>
            </a:r>
            <a:endParaRPr sz="10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5" name="Google Shape;65;p16"/>
          <p:cNvSpPr/>
          <p:nvPr/>
        </p:nvSpPr>
        <p:spPr>
          <a:xfrm>
            <a:off x="0" y="0"/>
            <a:ext cx="9144000" cy="5143200"/>
          </a:xfrm>
          <a:custGeom>
            <a:rect b="b" l="l" r="r" t="t"/>
            <a:pathLst>
              <a:path extrusionOk="0" h="120000" w="120000">
                <a:moveTo>
                  <a:pt x="0" y="119998"/>
                </a:moveTo>
                <a:lnTo>
                  <a:pt x="119999" y="119998"/>
                </a:lnTo>
                <a:lnTo>
                  <a:pt x="119999" y="0"/>
                </a:lnTo>
                <a:lnTo>
                  <a:pt x="0" y="0"/>
                </a:lnTo>
                <a:lnTo>
                  <a:pt x="0" y="119998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613353" y="891227"/>
            <a:ext cx="4894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17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3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613308" y="3151553"/>
            <a:ext cx="4513200" cy="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ingle column image">
  <p:cSld name="CUSTOM_2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" type="subTitle"/>
          </p:nvPr>
        </p:nvSpPr>
        <p:spPr>
          <a:xfrm>
            <a:off x="626339" y="276689"/>
            <a:ext cx="2158800" cy="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70" name="Google Shape;70;p17"/>
          <p:cNvSpPr txBox="1"/>
          <p:nvPr>
            <p:ph idx="2" type="body"/>
          </p:nvPr>
        </p:nvSpPr>
        <p:spPr>
          <a:xfrm>
            <a:off x="690277" y="1532076"/>
            <a:ext cx="3604500" cy="1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7"/>
          <p:cNvSpPr/>
          <p:nvPr/>
        </p:nvSpPr>
        <p:spPr>
          <a:xfrm>
            <a:off x="-37546" y="596369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ingle column image">
  <p:cSld name="CUSTOM_3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idx="1" type="subTitle"/>
          </p:nvPr>
        </p:nvSpPr>
        <p:spPr>
          <a:xfrm>
            <a:off x="626339" y="276689"/>
            <a:ext cx="2158800" cy="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74" name="Google Shape;74;p18"/>
          <p:cNvSpPr txBox="1"/>
          <p:nvPr>
            <p:ph idx="2" type="body"/>
          </p:nvPr>
        </p:nvSpPr>
        <p:spPr>
          <a:xfrm>
            <a:off x="690334" y="2051913"/>
            <a:ext cx="4020300" cy="14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8"/>
          <p:cNvSpPr/>
          <p:nvPr/>
        </p:nvSpPr>
        <p:spPr>
          <a:xfrm>
            <a:off x="-37546" y="1635547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8"/>
          <p:cNvSpPr txBox="1"/>
          <p:nvPr>
            <p:ph type="title"/>
          </p:nvPr>
        </p:nvSpPr>
        <p:spPr>
          <a:xfrm>
            <a:off x="626339" y="784076"/>
            <a:ext cx="78672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9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77" name="Google Shape;77;p18"/>
          <p:cNvSpPr txBox="1"/>
          <p:nvPr>
            <p:ph idx="3" type="subTitle"/>
          </p:nvPr>
        </p:nvSpPr>
        <p:spPr>
          <a:xfrm>
            <a:off x="626339" y="1224289"/>
            <a:ext cx="7867200" cy="3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  <a:defRPr sz="15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lumns">
  <p:cSld name="CUSTOM_4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idx="1" type="subTitle"/>
          </p:nvPr>
        </p:nvSpPr>
        <p:spPr>
          <a:xfrm>
            <a:off x="626339" y="276689"/>
            <a:ext cx="2158800" cy="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80" name="Google Shape;80;p19"/>
          <p:cNvSpPr txBox="1"/>
          <p:nvPr>
            <p:ph idx="2" type="body"/>
          </p:nvPr>
        </p:nvSpPr>
        <p:spPr>
          <a:xfrm>
            <a:off x="4844001" y="2051981"/>
            <a:ext cx="3649500" cy="26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9"/>
          <p:cNvSpPr txBox="1"/>
          <p:nvPr>
            <p:ph idx="3" type="body"/>
          </p:nvPr>
        </p:nvSpPr>
        <p:spPr>
          <a:xfrm>
            <a:off x="674437" y="2051981"/>
            <a:ext cx="3649500" cy="26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9"/>
          <p:cNvSpPr/>
          <p:nvPr/>
        </p:nvSpPr>
        <p:spPr>
          <a:xfrm>
            <a:off x="-37546" y="1635547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9"/>
          <p:cNvSpPr txBox="1"/>
          <p:nvPr>
            <p:ph type="title"/>
          </p:nvPr>
        </p:nvSpPr>
        <p:spPr>
          <a:xfrm>
            <a:off x="626339" y="784076"/>
            <a:ext cx="78672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29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626339" y="1224289"/>
            <a:ext cx="7867200" cy="3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5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>
  <p:cSld name="CUSTOM_5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/>
          <p:nvPr/>
        </p:nvSpPr>
        <p:spPr>
          <a:xfrm>
            <a:off x="0" y="0"/>
            <a:ext cx="9144000" cy="5143200"/>
          </a:xfrm>
          <a:custGeom>
            <a:rect b="b" l="l" r="r" t="t"/>
            <a:pathLst>
              <a:path extrusionOk="0" h="120000" w="120000">
                <a:moveTo>
                  <a:pt x="0" y="119998"/>
                </a:moveTo>
                <a:lnTo>
                  <a:pt x="119999" y="119998"/>
                </a:lnTo>
                <a:lnTo>
                  <a:pt x="119999" y="0"/>
                </a:lnTo>
                <a:lnTo>
                  <a:pt x="0" y="0"/>
                </a:lnTo>
                <a:lnTo>
                  <a:pt x="0" y="119998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0"/>
          <p:cNvSpPr txBox="1"/>
          <p:nvPr/>
        </p:nvSpPr>
        <p:spPr>
          <a:xfrm>
            <a:off x="0" y="0"/>
            <a:ext cx="9144000" cy="51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6675">
            <a:noAutofit/>
          </a:bodyPr>
          <a:lstStyle/>
          <a:p>
            <a:pPr indent="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TeleSoftas </a:t>
            </a:r>
            <a:r>
              <a:rPr lang="en" sz="1000">
                <a:solidFill>
                  <a:srgbClr val="1B1B1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- Empowering innovation</a:t>
            </a: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	1</a:t>
            </a:r>
            <a:endParaRPr sz="10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88" name="Google Shape;88;p20"/>
          <p:cNvSpPr txBox="1"/>
          <p:nvPr>
            <p:ph idx="1" type="subTitle"/>
          </p:nvPr>
        </p:nvSpPr>
        <p:spPr>
          <a:xfrm>
            <a:off x="2866310" y="2969462"/>
            <a:ext cx="3377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89" name="Google Shape;89;p20"/>
          <p:cNvSpPr txBox="1"/>
          <p:nvPr>
            <p:ph type="title"/>
          </p:nvPr>
        </p:nvSpPr>
        <p:spPr>
          <a:xfrm>
            <a:off x="2864672" y="1814302"/>
            <a:ext cx="3377100" cy="8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90" name="Google Shape;90;p20"/>
          <p:cNvSpPr/>
          <p:nvPr/>
        </p:nvSpPr>
        <p:spPr>
          <a:xfrm>
            <a:off x="3724278" y="790519"/>
            <a:ext cx="1695300" cy="402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0"/>
          <p:cNvSpPr/>
          <p:nvPr/>
        </p:nvSpPr>
        <p:spPr>
          <a:xfrm>
            <a:off x="7725900" y="734992"/>
            <a:ext cx="2600100" cy="258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0"/>
          <p:cNvSpPr/>
          <p:nvPr/>
        </p:nvSpPr>
        <p:spPr>
          <a:xfrm>
            <a:off x="-37546" y="4668815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0"/>
          <p:cNvSpPr/>
          <p:nvPr/>
        </p:nvSpPr>
        <p:spPr>
          <a:xfrm rot="10800000">
            <a:off x="-1149828" y="2433030"/>
            <a:ext cx="2600100" cy="258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96" name="Google Shape;96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97" name="Google Shape;9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ank You!" showMasterSp="0" type="obj">
  <p:cSld name="OBJECT"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4"/>
          <p:cNvSpPr txBox="1"/>
          <p:nvPr>
            <p:ph type="title"/>
          </p:nvPr>
        </p:nvSpPr>
        <p:spPr>
          <a:xfrm>
            <a:off x="3249881" y="734992"/>
            <a:ext cx="26442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3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05" name="Google Shape;105;p24"/>
          <p:cNvSpPr/>
          <p:nvPr/>
        </p:nvSpPr>
        <p:spPr>
          <a:xfrm>
            <a:off x="0" y="3238272"/>
            <a:ext cx="9144000" cy="1905000"/>
          </a:xfrm>
          <a:custGeom>
            <a:rect b="b" l="l" r="r" t="t"/>
            <a:pathLst>
              <a:path extrusionOk="0" h="120000" w="120000">
                <a:moveTo>
                  <a:pt x="0" y="119996"/>
                </a:moveTo>
                <a:lnTo>
                  <a:pt x="119999" y="119996"/>
                </a:lnTo>
                <a:lnTo>
                  <a:pt x="119999" y="0"/>
                </a:lnTo>
                <a:lnTo>
                  <a:pt x="0" y="0"/>
                </a:lnTo>
                <a:lnTo>
                  <a:pt x="0" y="119996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4"/>
          <p:cNvSpPr txBox="1"/>
          <p:nvPr/>
        </p:nvSpPr>
        <p:spPr>
          <a:xfrm>
            <a:off x="4021800" y="3463416"/>
            <a:ext cx="1100400" cy="2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TeleSoftas</a:t>
            </a:r>
            <a:endParaRPr sz="15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4"/>
          <p:cNvSpPr txBox="1"/>
          <p:nvPr/>
        </p:nvSpPr>
        <p:spPr>
          <a:xfrm>
            <a:off x="3730816" y="3991194"/>
            <a:ext cx="16830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26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Savanoriu Ave. 178,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2261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LT-44150 Kaunas, Lithuania  Call: +370 694 20374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84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Email: info@telesoftas.com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6B15"/>
                </a:solidFill>
                <a:latin typeface="Calibri"/>
                <a:ea typeface="Calibri"/>
                <a:cs typeface="Calibri"/>
                <a:sym typeface="Calibri"/>
              </a:rPr>
              <a:t>www.telesoftas.com</a:t>
            </a:r>
            <a:endParaRPr sz="6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pter">
  <p:cSld name="CUSTOM_1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/>
          <p:nvPr/>
        </p:nvSpPr>
        <p:spPr>
          <a:xfrm>
            <a:off x="0" y="0"/>
            <a:ext cx="9144000" cy="51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6675">
            <a:noAutofit/>
          </a:bodyPr>
          <a:lstStyle/>
          <a:p>
            <a:pPr indent="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TeleSoftas </a:t>
            </a:r>
            <a:r>
              <a:rPr lang="en" sz="1000">
                <a:solidFill>
                  <a:srgbClr val="1B1B1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- Empowering innovation</a:t>
            </a: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	2</a:t>
            </a:r>
            <a:endParaRPr sz="10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10" name="Google Shape;110;p25"/>
          <p:cNvSpPr/>
          <p:nvPr/>
        </p:nvSpPr>
        <p:spPr>
          <a:xfrm>
            <a:off x="0" y="0"/>
            <a:ext cx="9144000" cy="5143200"/>
          </a:xfrm>
          <a:custGeom>
            <a:rect b="b" l="l" r="r" t="t"/>
            <a:pathLst>
              <a:path extrusionOk="0" h="120000" w="120000">
                <a:moveTo>
                  <a:pt x="0" y="119998"/>
                </a:moveTo>
                <a:lnTo>
                  <a:pt x="119999" y="119998"/>
                </a:lnTo>
                <a:lnTo>
                  <a:pt x="119999" y="0"/>
                </a:lnTo>
                <a:lnTo>
                  <a:pt x="0" y="0"/>
                </a:lnTo>
                <a:lnTo>
                  <a:pt x="0" y="119998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5"/>
          <p:cNvSpPr txBox="1"/>
          <p:nvPr>
            <p:ph type="title"/>
          </p:nvPr>
        </p:nvSpPr>
        <p:spPr>
          <a:xfrm>
            <a:off x="613353" y="891227"/>
            <a:ext cx="4894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17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3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12" name="Google Shape;112;p25"/>
          <p:cNvSpPr/>
          <p:nvPr/>
        </p:nvSpPr>
        <p:spPr>
          <a:xfrm>
            <a:off x="6133086" y="423090"/>
            <a:ext cx="2600100" cy="2586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5"/>
          <p:cNvSpPr txBox="1"/>
          <p:nvPr>
            <p:ph idx="1" type="body"/>
          </p:nvPr>
        </p:nvSpPr>
        <p:spPr>
          <a:xfrm>
            <a:off x="613308" y="3151553"/>
            <a:ext cx="4513200" cy="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25"/>
          <p:cNvSpPr/>
          <p:nvPr/>
        </p:nvSpPr>
        <p:spPr>
          <a:xfrm>
            <a:off x="-37546" y="2120728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pter 1">
  <p:cSld name="CUSTOM_1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/>
        </p:nvSpPr>
        <p:spPr>
          <a:xfrm>
            <a:off x="0" y="0"/>
            <a:ext cx="9144000" cy="51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6675">
            <a:noAutofit/>
          </a:bodyPr>
          <a:lstStyle/>
          <a:p>
            <a:pPr indent="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TeleSoftas </a:t>
            </a:r>
            <a:r>
              <a:rPr lang="en" sz="1000">
                <a:solidFill>
                  <a:srgbClr val="1B1B1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- Empowering innovation</a:t>
            </a: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	2</a:t>
            </a:r>
            <a:endParaRPr sz="10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17" name="Google Shape;117;p26"/>
          <p:cNvSpPr/>
          <p:nvPr/>
        </p:nvSpPr>
        <p:spPr>
          <a:xfrm>
            <a:off x="0" y="0"/>
            <a:ext cx="9144000" cy="5143200"/>
          </a:xfrm>
          <a:custGeom>
            <a:rect b="b" l="l" r="r" t="t"/>
            <a:pathLst>
              <a:path extrusionOk="0" h="120000" w="120000">
                <a:moveTo>
                  <a:pt x="0" y="119998"/>
                </a:moveTo>
                <a:lnTo>
                  <a:pt x="119999" y="119998"/>
                </a:lnTo>
                <a:lnTo>
                  <a:pt x="119999" y="0"/>
                </a:lnTo>
                <a:lnTo>
                  <a:pt x="0" y="0"/>
                </a:lnTo>
                <a:lnTo>
                  <a:pt x="0" y="119998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6"/>
          <p:cNvSpPr txBox="1"/>
          <p:nvPr>
            <p:ph type="title"/>
          </p:nvPr>
        </p:nvSpPr>
        <p:spPr>
          <a:xfrm>
            <a:off x="613353" y="891227"/>
            <a:ext cx="4894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170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3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19" name="Google Shape;119;p26"/>
          <p:cNvSpPr txBox="1"/>
          <p:nvPr>
            <p:ph idx="1" type="body"/>
          </p:nvPr>
        </p:nvSpPr>
        <p:spPr>
          <a:xfrm>
            <a:off x="613308" y="3151553"/>
            <a:ext cx="4513200" cy="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32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ingle column image">
  <p:cSld name="CUSTOM_2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/>
          <p:nvPr>
            <p:ph idx="1" type="subTitle"/>
          </p:nvPr>
        </p:nvSpPr>
        <p:spPr>
          <a:xfrm>
            <a:off x="626339" y="276689"/>
            <a:ext cx="2158800" cy="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22" name="Google Shape;122;p27"/>
          <p:cNvSpPr txBox="1"/>
          <p:nvPr>
            <p:ph idx="2" type="body"/>
          </p:nvPr>
        </p:nvSpPr>
        <p:spPr>
          <a:xfrm>
            <a:off x="690277" y="1532076"/>
            <a:ext cx="3604500" cy="1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27"/>
          <p:cNvSpPr/>
          <p:nvPr/>
        </p:nvSpPr>
        <p:spPr>
          <a:xfrm>
            <a:off x="-37546" y="596369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ingle column image">
  <p:cSld name="CUSTOM_3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idx="1" type="subTitle"/>
          </p:nvPr>
        </p:nvSpPr>
        <p:spPr>
          <a:xfrm>
            <a:off x="626339" y="276689"/>
            <a:ext cx="2158800" cy="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26" name="Google Shape;126;p28"/>
          <p:cNvSpPr txBox="1"/>
          <p:nvPr>
            <p:ph idx="2" type="body"/>
          </p:nvPr>
        </p:nvSpPr>
        <p:spPr>
          <a:xfrm>
            <a:off x="690334" y="2051913"/>
            <a:ext cx="4020300" cy="14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28"/>
          <p:cNvSpPr/>
          <p:nvPr/>
        </p:nvSpPr>
        <p:spPr>
          <a:xfrm>
            <a:off x="-37546" y="1635547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8"/>
          <p:cNvSpPr txBox="1"/>
          <p:nvPr>
            <p:ph type="title"/>
          </p:nvPr>
        </p:nvSpPr>
        <p:spPr>
          <a:xfrm>
            <a:off x="626339" y="784076"/>
            <a:ext cx="78672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9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29" name="Google Shape;129;p28"/>
          <p:cNvSpPr txBox="1"/>
          <p:nvPr>
            <p:ph idx="3" type="subTitle"/>
          </p:nvPr>
        </p:nvSpPr>
        <p:spPr>
          <a:xfrm>
            <a:off x="626339" y="1224289"/>
            <a:ext cx="7867200" cy="3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  <a:defRPr sz="15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lumns">
  <p:cSld name="CUSTOM_4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/>
          <p:nvPr>
            <p:ph idx="1" type="subTitle"/>
          </p:nvPr>
        </p:nvSpPr>
        <p:spPr>
          <a:xfrm>
            <a:off x="626339" y="276689"/>
            <a:ext cx="2158800" cy="1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10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32" name="Google Shape;132;p29"/>
          <p:cNvSpPr txBox="1"/>
          <p:nvPr>
            <p:ph idx="2" type="body"/>
          </p:nvPr>
        </p:nvSpPr>
        <p:spPr>
          <a:xfrm>
            <a:off x="4844001" y="2051981"/>
            <a:ext cx="3649500" cy="26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29"/>
          <p:cNvSpPr txBox="1"/>
          <p:nvPr>
            <p:ph idx="3" type="body"/>
          </p:nvPr>
        </p:nvSpPr>
        <p:spPr>
          <a:xfrm>
            <a:off x="674437" y="2051981"/>
            <a:ext cx="3649500" cy="26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-228600" lvl="0" marL="457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40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29"/>
          <p:cNvSpPr/>
          <p:nvPr/>
        </p:nvSpPr>
        <p:spPr>
          <a:xfrm>
            <a:off x="-37546" y="1635547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9"/>
          <p:cNvSpPr txBox="1"/>
          <p:nvPr>
            <p:ph type="title"/>
          </p:nvPr>
        </p:nvSpPr>
        <p:spPr>
          <a:xfrm>
            <a:off x="626339" y="784076"/>
            <a:ext cx="7867200" cy="4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1" sz="29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36" name="Google Shape;136;p29"/>
          <p:cNvSpPr txBox="1"/>
          <p:nvPr>
            <p:ph idx="4" type="subTitle"/>
          </p:nvPr>
        </p:nvSpPr>
        <p:spPr>
          <a:xfrm>
            <a:off x="626339" y="1224289"/>
            <a:ext cx="7867200" cy="3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1575" lIns="41575" spcFirstLastPara="1" rIns="41575" wrap="square" tIns="41575"/>
          <a:lstStyle>
            <a:lvl1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500">
                <a:solidFill>
                  <a:srgbClr val="1B1B1D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>
  <p:cSld name="CUSTOM_5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/>
          <p:nvPr/>
        </p:nvSpPr>
        <p:spPr>
          <a:xfrm>
            <a:off x="0" y="0"/>
            <a:ext cx="9144000" cy="5143200"/>
          </a:xfrm>
          <a:custGeom>
            <a:rect b="b" l="l" r="r" t="t"/>
            <a:pathLst>
              <a:path extrusionOk="0" h="120000" w="120000">
                <a:moveTo>
                  <a:pt x="0" y="119998"/>
                </a:moveTo>
                <a:lnTo>
                  <a:pt x="119999" y="119998"/>
                </a:lnTo>
                <a:lnTo>
                  <a:pt x="119999" y="0"/>
                </a:lnTo>
                <a:lnTo>
                  <a:pt x="0" y="0"/>
                </a:lnTo>
                <a:lnTo>
                  <a:pt x="0" y="119998"/>
                </a:lnTo>
                <a:close/>
              </a:path>
            </a:pathLst>
          </a:custGeom>
          <a:solidFill>
            <a:srgbClr val="1B1B1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0"/>
          <p:cNvSpPr txBox="1"/>
          <p:nvPr/>
        </p:nvSpPr>
        <p:spPr>
          <a:xfrm>
            <a:off x="0" y="0"/>
            <a:ext cx="9144000" cy="51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76675">
            <a:noAutofit/>
          </a:bodyPr>
          <a:lstStyle/>
          <a:p>
            <a:pPr indent="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TeleSoftas </a:t>
            </a:r>
            <a:r>
              <a:rPr lang="en" sz="1000">
                <a:solidFill>
                  <a:srgbClr val="1B1B1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- Empowering innovation</a:t>
            </a:r>
            <a:r>
              <a:rPr b="1" lang="en" sz="1000">
                <a:solidFill>
                  <a:srgbClr val="1B1B1D"/>
                </a:solidFill>
                <a:latin typeface="Work Sans"/>
                <a:ea typeface="Work Sans"/>
                <a:cs typeface="Work Sans"/>
                <a:sym typeface="Work Sans"/>
              </a:rPr>
              <a:t>	1</a:t>
            </a:r>
            <a:endParaRPr sz="100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0" name="Google Shape;140;p30"/>
          <p:cNvSpPr txBox="1"/>
          <p:nvPr>
            <p:ph idx="1" type="subTitle"/>
          </p:nvPr>
        </p:nvSpPr>
        <p:spPr>
          <a:xfrm>
            <a:off x="2866310" y="2969462"/>
            <a:ext cx="3377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41" name="Google Shape;141;p30"/>
          <p:cNvSpPr txBox="1"/>
          <p:nvPr>
            <p:ph type="title"/>
          </p:nvPr>
        </p:nvSpPr>
        <p:spPr>
          <a:xfrm>
            <a:off x="2864672" y="1814302"/>
            <a:ext cx="3377100" cy="8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575" lIns="41575" spcFirstLastPara="1" rIns="41575" wrap="square" tIns="4157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142" name="Google Shape;142;p30"/>
          <p:cNvSpPr/>
          <p:nvPr/>
        </p:nvSpPr>
        <p:spPr>
          <a:xfrm>
            <a:off x="3724278" y="790519"/>
            <a:ext cx="1695300" cy="402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0"/>
          <p:cNvSpPr/>
          <p:nvPr/>
        </p:nvSpPr>
        <p:spPr>
          <a:xfrm>
            <a:off x="7725900" y="734992"/>
            <a:ext cx="2600100" cy="258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30"/>
          <p:cNvSpPr/>
          <p:nvPr/>
        </p:nvSpPr>
        <p:spPr>
          <a:xfrm>
            <a:off x="-37546" y="4668815"/>
            <a:ext cx="9181500" cy="35100"/>
          </a:xfrm>
          <a:prstGeom prst="rect">
            <a:avLst/>
          </a:prstGeom>
          <a:solidFill>
            <a:srgbClr val="FF6A14"/>
          </a:solidFill>
          <a:ln>
            <a:noFill/>
          </a:ln>
        </p:spPr>
        <p:txBody>
          <a:bodyPr anchorCtr="0" anchor="ctr" bIns="20775" lIns="41575" spcFirstLastPara="1" rIns="41575" wrap="square" tIns="207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0"/>
          <p:cNvSpPr/>
          <p:nvPr/>
        </p:nvSpPr>
        <p:spPr>
          <a:xfrm rot="10800000">
            <a:off x="-1149828" y="2433030"/>
            <a:ext cx="2600100" cy="2586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148" name="Google Shape;148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9" name="Google Shape;14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2" name="Google Shape;152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3" name="Google Shape;15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8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/>
          <p:nvPr>
            <p:ph type="title"/>
          </p:nvPr>
        </p:nvSpPr>
        <p:spPr>
          <a:xfrm>
            <a:off x="1909000" y="2144850"/>
            <a:ext cx="5291700" cy="853800"/>
          </a:xfrm>
          <a:prstGeom prst="rect">
            <a:avLst/>
          </a:prstGeom>
        </p:spPr>
        <p:txBody>
          <a:bodyPr anchorCtr="0" anchor="t" bIns="41575" lIns="41575" spcFirstLastPara="1" rIns="41575" wrap="square" tIns="41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5200">
                <a:solidFill>
                  <a:schemeClr val="lt1"/>
                </a:solidFill>
              </a:rPr>
              <a:t>Rx Java intro</a:t>
            </a:r>
            <a:endParaRPr/>
          </a:p>
        </p:txBody>
      </p:sp>
      <p:sp>
        <p:nvSpPr>
          <p:cNvPr id="159" name="Google Shape;159;p33"/>
          <p:cNvSpPr txBox="1"/>
          <p:nvPr>
            <p:ph idx="1" type="subTitle"/>
          </p:nvPr>
        </p:nvSpPr>
        <p:spPr>
          <a:xfrm>
            <a:off x="2866310" y="3655262"/>
            <a:ext cx="3377100" cy="171600"/>
          </a:xfrm>
          <a:prstGeom prst="rect">
            <a:avLst/>
          </a:prstGeom>
        </p:spPr>
        <p:txBody>
          <a:bodyPr anchorCtr="0" anchor="t" bIns="41575" lIns="41575" spcFirstLastPara="1" rIns="41575" wrap="square" tIns="41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Vaidas Kriščeliūnas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/>
          <p:nvPr/>
        </p:nvSpPr>
        <p:spPr>
          <a:xfrm>
            <a:off x="3189000" y="1152475"/>
            <a:ext cx="2025000" cy="2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onNext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throwable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onError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()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onComplete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disposable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onSubscribe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19" name="Google Shape;21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2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Observer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  <p:sp>
        <p:nvSpPr>
          <p:cNvPr id="221" name="Google Shape;221;p42"/>
          <p:cNvSpPr txBox="1"/>
          <p:nvPr/>
        </p:nvSpPr>
        <p:spPr>
          <a:xfrm>
            <a:off x="5214000" y="1152475"/>
            <a:ext cx="2025000" cy="2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onNext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throwable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onError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()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onComplete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22" name="Google Shape;222;p42"/>
          <p:cNvSpPr txBox="1"/>
          <p:nvPr/>
        </p:nvSpPr>
        <p:spPr>
          <a:xfrm>
            <a:off x="7239000" y="1152475"/>
            <a:ext cx="2025000" cy="2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onNext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throwable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onError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23" name="Google Shape;223;p42"/>
          <p:cNvSpPr txBox="1"/>
          <p:nvPr/>
        </p:nvSpPr>
        <p:spPr>
          <a:xfrm>
            <a:off x="3189000" y="3157975"/>
            <a:ext cx="2025000" cy="2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onNext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24" name="Google Shape;224;p42"/>
          <p:cNvSpPr txBox="1"/>
          <p:nvPr/>
        </p:nvSpPr>
        <p:spPr>
          <a:xfrm>
            <a:off x="5214000" y="3157975"/>
            <a:ext cx="2025000" cy="20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.subscribe();</a:t>
            </a:r>
            <a:endParaRPr sz="12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3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public interface Disposable {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 void dispose();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 boolean isDisposed();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}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Disposables.disposed()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Disposables.empty()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30" name="Google Shape;23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43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Disposable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4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onNext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throwable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onError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()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onComplete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</a:t>
            </a:r>
            <a:r>
              <a:rPr lang="en" sz="1200">
                <a:solidFill>
                  <a:schemeClr val="accent4"/>
                </a:solidFill>
              </a:rPr>
              <a:t>disposable</a:t>
            </a:r>
            <a:r>
              <a:rPr lang="en" sz="1200">
                <a:solidFill>
                  <a:schemeClr val="lt2"/>
                </a:solidFill>
              </a:rPr>
              <a:t>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onSubscribe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Disposable disposable</a:t>
            </a:r>
            <a:r>
              <a:rPr lang="en" sz="1200">
                <a:solidFill>
                  <a:schemeClr val="lt2"/>
                </a:solidFill>
              </a:rPr>
              <a:t> = </a:t>
            </a: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onNext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throwable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onError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()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// onComplete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37" name="Google Shape;237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4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Disposable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5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Provider schedulers</a:t>
            </a:r>
            <a:endParaRPr sz="1200">
              <a:solidFill>
                <a:schemeClr val="lt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</a:pPr>
            <a:r>
              <a:rPr lang="en" sz="1200">
                <a:solidFill>
                  <a:schemeClr val="lt2"/>
                </a:solidFill>
              </a:rPr>
              <a:t>Schedulers.io()</a:t>
            </a:r>
            <a:endParaRPr sz="1200">
              <a:solidFill>
                <a:schemeClr val="lt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</a:pPr>
            <a:r>
              <a:rPr lang="en" sz="1200">
                <a:solidFill>
                  <a:schemeClr val="lt2"/>
                </a:solidFill>
              </a:rPr>
              <a:t>Schedulers.computation()</a:t>
            </a:r>
            <a:endParaRPr sz="1200">
              <a:solidFill>
                <a:schemeClr val="lt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</a:pPr>
            <a:r>
              <a:rPr lang="en" sz="1200">
                <a:solidFill>
                  <a:schemeClr val="lt2"/>
                </a:solidFill>
              </a:rPr>
              <a:t>Schedulers.single()</a:t>
            </a:r>
            <a:endParaRPr sz="1200">
              <a:solidFill>
                <a:schemeClr val="lt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</a:pPr>
            <a:r>
              <a:rPr lang="en" sz="1200">
                <a:solidFill>
                  <a:schemeClr val="lt2"/>
                </a:solidFill>
              </a:rPr>
              <a:t>Schedulers.trampoline()</a:t>
            </a:r>
            <a:endParaRPr sz="1200">
              <a:solidFill>
                <a:schemeClr val="lt2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</a:pPr>
            <a:r>
              <a:rPr lang="en" sz="1200">
                <a:solidFill>
                  <a:schemeClr val="lt2"/>
                </a:solidFill>
              </a:rPr>
              <a:t>Schedulers.newThread()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Custom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	Schedulers.from(</a:t>
            </a:r>
            <a:r>
              <a:rPr i="1" lang="en" sz="1200">
                <a:solidFill>
                  <a:schemeClr val="accent4"/>
                </a:solidFill>
              </a:rPr>
              <a:t>Executor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Observable.fromCallable(() -&gt; "some result")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        .subscribeOn(Schedulers.io())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        .observeOn(Schedulers.computation());</a:t>
            </a:r>
            <a:endParaRPr sz="1200">
              <a:solidFill>
                <a:schemeClr val="accent4"/>
              </a:solidFill>
            </a:endParaRPr>
          </a:p>
        </p:txBody>
      </p:sp>
      <p:sp>
        <p:nvSpPr>
          <p:cNvPr id="244" name="Google Shape;24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45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Scheduler</a:t>
            </a:r>
            <a:endParaRPr sz="18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51" name="Google Shape;251;p46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new Thread</a:t>
            </a:r>
            <a:r>
              <a:rPr lang="en" sz="1400"/>
              <a:t>(() -&gt; {</a:t>
            </a:r>
            <a:br>
              <a:rPr lang="en" sz="1400"/>
            </a:br>
            <a:r>
              <a:rPr lang="en" sz="1400"/>
              <a:t>            User user = service.loadUser();</a:t>
            </a:r>
            <a:br>
              <a:rPr lang="en" sz="1400"/>
            </a:br>
            <a:r>
              <a:rPr lang="en" sz="1400"/>
              <a:t>            showUserOnUi(user);</a:t>
            </a:r>
            <a:br>
              <a:rPr lang="en" sz="1400"/>
            </a:br>
            <a:r>
              <a:rPr lang="en" sz="1400"/>
              <a:t>        }).start();</a:t>
            </a:r>
            <a:br>
              <a:rPr lang="en" sz="1400"/>
            </a:br>
            <a:r>
              <a:rPr lang="en" sz="1400"/>
              <a:t>    }</a:t>
            </a:r>
            <a:br>
              <a:rPr lang="en" sz="1400"/>
            </a:br>
            <a:br>
              <a:rPr lang="en" sz="1400"/>
            </a:br>
            <a:r>
              <a:rPr lang="en" sz="1400"/>
              <a:t>    private void showUserOnUi(User user) {</a:t>
            </a:r>
            <a:br>
              <a:rPr lang="en" sz="1400"/>
            </a:br>
            <a:r>
              <a:rPr lang="en" sz="1400"/>
              <a:t>        // do something with user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  <p:sp>
        <p:nvSpPr>
          <p:cNvPr id="252" name="Google Shape;252;p46"/>
          <p:cNvSpPr txBox="1"/>
          <p:nvPr/>
        </p:nvSpPr>
        <p:spPr>
          <a:xfrm>
            <a:off x="4757100" y="3520300"/>
            <a:ext cx="4075200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accent4"/>
                </a:solidFill>
              </a:rPr>
              <a:t>public interface SyncUserService {</a:t>
            </a:r>
            <a:br>
              <a:rPr lang="en">
                <a:solidFill>
                  <a:schemeClr val="accent4"/>
                </a:solidFill>
              </a:rPr>
            </a:br>
            <a:r>
              <a:rPr lang="en">
                <a:solidFill>
                  <a:schemeClr val="accent4"/>
                </a:solidFill>
              </a:rPr>
              <a:t>    User loadUser();</a:t>
            </a:r>
            <a:br>
              <a:rPr lang="en">
                <a:solidFill>
                  <a:schemeClr val="accent4"/>
                </a:solidFill>
              </a:rPr>
            </a:br>
            <a:r>
              <a:rPr lang="en">
                <a:solidFill>
                  <a:schemeClr val="accent4"/>
                </a:solidFill>
              </a:rPr>
              <a:t>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58" name="Google Shape;258;p47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new Thread</a:t>
            </a:r>
            <a:r>
              <a:rPr lang="en" sz="1400"/>
              <a:t>(() -&gt; {</a:t>
            </a:r>
            <a:br>
              <a:rPr lang="en" sz="1400"/>
            </a:br>
            <a:r>
              <a:rPr lang="en" sz="1400"/>
              <a:t>            User user = service.loadUser();</a:t>
            </a:r>
            <a:br>
              <a:rPr lang="en" sz="1400"/>
            </a:br>
            <a:r>
              <a:rPr lang="en" sz="1400"/>
              <a:t>            showUserOnUi(user);	</a:t>
            </a:r>
            <a:r>
              <a:rPr lang="en" sz="1400">
                <a:solidFill>
                  <a:schemeClr val="accent4"/>
                </a:solidFill>
              </a:rPr>
              <a:t>// NEEDS UI THREAD</a:t>
            </a:r>
            <a:br>
              <a:rPr lang="en" sz="1400"/>
            </a:br>
            <a:r>
              <a:rPr lang="en" sz="1400"/>
              <a:t>        }).start();</a:t>
            </a:r>
            <a:br>
              <a:rPr lang="en" sz="1400"/>
            </a:br>
            <a:r>
              <a:rPr lang="en" sz="1400"/>
              <a:t>    }</a:t>
            </a:r>
            <a:br>
              <a:rPr lang="en" sz="1400"/>
            </a:br>
            <a:br>
              <a:rPr lang="en" sz="1400"/>
            </a:br>
            <a:r>
              <a:rPr lang="en" sz="1400"/>
              <a:t>    private void showUserOnUi(User user) {</a:t>
            </a:r>
            <a:br>
              <a:rPr lang="en" sz="1400"/>
            </a:br>
            <a:r>
              <a:rPr lang="en" sz="1400"/>
              <a:t>        // do something with user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  <p:sp>
        <p:nvSpPr>
          <p:cNvPr id="259" name="Google Shape;259;p47"/>
          <p:cNvSpPr txBox="1"/>
          <p:nvPr/>
        </p:nvSpPr>
        <p:spPr>
          <a:xfrm>
            <a:off x="4757100" y="3520300"/>
            <a:ext cx="4075200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accent4"/>
                </a:solidFill>
              </a:rPr>
              <a:t>public interface SyncUserService {</a:t>
            </a:r>
            <a:br>
              <a:rPr lang="en">
                <a:solidFill>
                  <a:schemeClr val="accent4"/>
                </a:solidFill>
              </a:rPr>
            </a:br>
            <a:r>
              <a:rPr lang="en">
                <a:solidFill>
                  <a:schemeClr val="accent4"/>
                </a:solidFill>
              </a:rPr>
              <a:t>    User loadUser();</a:t>
            </a:r>
            <a:br>
              <a:rPr lang="en">
                <a:solidFill>
                  <a:schemeClr val="accent4"/>
                </a:solidFill>
              </a:rPr>
            </a:br>
            <a:r>
              <a:rPr lang="en">
                <a:solidFill>
                  <a:schemeClr val="accent4"/>
                </a:solidFill>
              </a:rPr>
              <a:t>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65" name="Google Shape;265;p48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private Handler handler = new Handler();	// runs tasks on UI thread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new Thread(() -&gt; {</a:t>
            </a:r>
            <a:br>
              <a:rPr lang="en" sz="1400"/>
            </a:br>
            <a:r>
              <a:rPr lang="en" sz="1400"/>
              <a:t>            User user = service.loadUser();</a:t>
            </a:r>
            <a:br>
              <a:rPr lang="en" sz="1400"/>
            </a:br>
            <a:r>
              <a:rPr lang="en" sz="1400"/>
              <a:t>            </a:t>
            </a:r>
            <a:r>
              <a:rPr lang="en" sz="1400">
                <a:solidFill>
                  <a:schemeClr val="accent4"/>
                </a:solidFill>
              </a:rPr>
              <a:t>handler.post(</a:t>
            </a:r>
            <a:r>
              <a:rPr lang="en" sz="1400"/>
              <a:t>() -&gt; showUserOnUi(user)</a:t>
            </a:r>
            <a:r>
              <a:rPr lang="en" sz="1400">
                <a:solidFill>
                  <a:schemeClr val="accent4"/>
                </a:solidFill>
              </a:rPr>
              <a:t>)</a:t>
            </a:r>
            <a:r>
              <a:rPr lang="en" sz="1400"/>
              <a:t>;	</a:t>
            </a:r>
            <a:r>
              <a:rPr lang="en" sz="1400">
                <a:solidFill>
                  <a:schemeClr val="accent4"/>
                </a:solidFill>
              </a:rPr>
              <a:t>// I FIX</a:t>
            </a:r>
            <a:br>
              <a:rPr lang="en" sz="1400"/>
            </a:br>
            <a:r>
              <a:rPr lang="en" sz="1400"/>
              <a:t>        }).start();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71" name="Google Shape;271;p49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private Handler handler = new Handler();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new Thread(() -&gt; {</a:t>
            </a:r>
            <a:br>
              <a:rPr lang="en" sz="1400"/>
            </a:br>
            <a:r>
              <a:rPr lang="en" sz="1400"/>
              <a:t>            User user = service.loadUser();</a:t>
            </a:r>
            <a:br>
              <a:rPr lang="en" sz="1400"/>
            </a:br>
            <a:r>
              <a:rPr lang="en" sz="1400"/>
              <a:t>            </a:t>
            </a:r>
            <a:r>
              <a:rPr lang="en" sz="1400">
                <a:solidFill>
                  <a:schemeClr val="accent4"/>
                </a:solidFill>
              </a:rPr>
              <a:t>handler.post(</a:t>
            </a:r>
            <a:r>
              <a:rPr lang="en" sz="1400"/>
              <a:t>() -&gt; showUserOnUi(user)</a:t>
            </a:r>
            <a:r>
              <a:rPr lang="en" sz="1400">
                <a:solidFill>
                  <a:schemeClr val="accent4"/>
                </a:solidFill>
              </a:rPr>
              <a:t>)</a:t>
            </a:r>
            <a:r>
              <a:rPr lang="en" sz="1400"/>
              <a:t>;</a:t>
            </a:r>
            <a:br>
              <a:rPr lang="en" sz="1400"/>
            </a:br>
            <a:r>
              <a:rPr lang="en" sz="1400"/>
              <a:t>        }).start();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accent4"/>
                </a:solidFill>
              </a:rPr>
              <a:t>What if user closes screen?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77" name="Google Shape;277;p50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private Handler handler = new Handler();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new Thread(() -&gt; {</a:t>
            </a:r>
            <a:br>
              <a:rPr lang="en" sz="1400"/>
            </a:br>
            <a:r>
              <a:rPr lang="en" sz="1400"/>
              <a:t>            User user = service.loadUser();</a:t>
            </a:r>
            <a:br>
              <a:rPr lang="en" sz="1400"/>
            </a:br>
            <a:r>
              <a:rPr lang="en" sz="1400"/>
              <a:t>            handler.post(() -&gt; {</a:t>
            </a:r>
            <a:br>
              <a:rPr lang="en" sz="1400"/>
            </a:br>
            <a:r>
              <a:rPr lang="en" sz="1400"/>
              <a:t>                if (</a:t>
            </a:r>
            <a:r>
              <a:rPr lang="en" sz="1400">
                <a:solidFill>
                  <a:schemeClr val="accent4"/>
                </a:solidFill>
              </a:rPr>
              <a:t>isAdded()</a:t>
            </a:r>
            <a:r>
              <a:rPr lang="en" sz="1400"/>
              <a:t>) {		</a:t>
            </a:r>
            <a:r>
              <a:rPr lang="en" sz="1400">
                <a:solidFill>
                  <a:schemeClr val="accent4"/>
                </a:solidFill>
              </a:rPr>
              <a:t>// I FIX AGAIN</a:t>
            </a:r>
            <a:br>
              <a:rPr lang="en" sz="1400"/>
            </a:br>
            <a:r>
              <a:rPr lang="en" sz="1400"/>
              <a:t>                    showUserOnUi(user);</a:t>
            </a:r>
            <a:br>
              <a:rPr lang="en" sz="1400"/>
            </a:br>
            <a:r>
              <a:rPr lang="en" sz="1400"/>
              <a:t>                }</a:t>
            </a:r>
            <a:br>
              <a:rPr lang="en" sz="1400"/>
            </a:br>
            <a:r>
              <a:rPr lang="en" sz="1400"/>
              <a:t>            });</a:t>
            </a:r>
            <a:br>
              <a:rPr lang="en" sz="1400"/>
            </a:br>
            <a:r>
              <a:rPr lang="en" sz="1400"/>
              <a:t>        }).start();</a:t>
            </a:r>
            <a:br>
              <a:rPr lang="en" sz="1400"/>
            </a:br>
            <a:r>
              <a:rPr lang="en" sz="1400"/>
              <a:t>    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83" name="Google Shape;283;p51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Observable.fromCallable</a:t>
            </a:r>
            <a:r>
              <a:rPr lang="en" sz="1400"/>
              <a:t>(() -&gt; service.loadUser());	</a:t>
            </a:r>
            <a:r>
              <a:rPr lang="en" sz="1400">
                <a:solidFill>
                  <a:schemeClr val="accent4"/>
                </a:solidFill>
              </a:rPr>
              <a:t>// create source stream</a:t>
            </a:r>
            <a:br>
              <a:rPr lang="en" sz="1400"/>
            </a:br>
            <a:r>
              <a:rPr lang="en" sz="1400"/>
              <a:t>    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we use RxJava?</a:t>
            </a:r>
            <a:endParaRPr/>
          </a:p>
        </p:txBody>
      </p:sp>
      <p:sp>
        <p:nvSpPr>
          <p:cNvPr id="165" name="Google Shape;16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Easier multithreading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Operation composition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Error handling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Testability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89" name="Google Shape;289;p52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Observable.fromCallable(() -&gt; service.loadUser())</a:t>
            </a:r>
            <a:br>
              <a:rPr lang="en" sz="1400"/>
            </a:br>
            <a:r>
              <a:rPr lang="en" sz="1400"/>
              <a:t>                .</a:t>
            </a:r>
            <a:r>
              <a:rPr lang="en" sz="1400">
                <a:solidFill>
                  <a:schemeClr val="accent4"/>
                </a:solidFill>
              </a:rPr>
              <a:t>subscribe</a:t>
            </a:r>
            <a:r>
              <a:rPr lang="en" sz="1400"/>
              <a:t>(user -&gt; showUser(user));		</a:t>
            </a:r>
            <a:r>
              <a:rPr lang="en" sz="1400">
                <a:solidFill>
                  <a:schemeClr val="accent4"/>
                </a:solidFill>
              </a:rPr>
              <a:t>// observe stream</a:t>
            </a:r>
            <a:br>
              <a:rPr lang="en" sz="1400">
                <a:solidFill>
                  <a:schemeClr val="accent4"/>
                </a:solidFill>
              </a:rPr>
            </a:br>
            <a:r>
              <a:rPr lang="en" sz="1400"/>
              <a:t>    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295" name="Google Shape;295;p53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Observable.fromCallable(() -&gt; service.loadUser())</a:t>
            </a:r>
            <a:br>
              <a:rPr lang="en" sz="1400"/>
            </a:br>
            <a:r>
              <a:rPr lang="en" sz="1400"/>
              <a:t>                .</a:t>
            </a:r>
            <a:r>
              <a:rPr lang="en" sz="1400">
                <a:solidFill>
                  <a:schemeClr val="accent4"/>
                </a:solidFill>
              </a:rPr>
              <a:t>subscribeOn</a:t>
            </a:r>
            <a:r>
              <a:rPr lang="en" sz="1400"/>
              <a:t>(Schedulers.io())		</a:t>
            </a:r>
            <a:r>
              <a:rPr lang="en" sz="1400">
                <a:solidFill>
                  <a:schemeClr val="accent4"/>
                </a:solidFill>
              </a:rPr>
              <a:t>// add work scheduler for stream</a:t>
            </a:r>
            <a:br>
              <a:rPr lang="en" sz="1400"/>
            </a:br>
            <a:r>
              <a:rPr lang="en" sz="1400"/>
              <a:t>                .subscribe(user -&gt; showUser(user));</a:t>
            </a:r>
            <a:br>
              <a:rPr lang="en" sz="1400">
                <a:solidFill>
                  <a:schemeClr val="accent4"/>
                </a:solidFill>
              </a:rPr>
            </a:br>
            <a:r>
              <a:rPr lang="en" sz="1400"/>
              <a:t>    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301" name="Google Shape;301;p54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Observable.fromCallable(() -&gt; service.loadUser())</a:t>
            </a:r>
            <a:br>
              <a:rPr lang="en" sz="1400"/>
            </a:br>
            <a:r>
              <a:rPr lang="en" sz="1400"/>
              <a:t>               .subscribeOn(Schedulers.io())</a:t>
            </a:r>
            <a:br>
              <a:rPr lang="en" sz="1400"/>
            </a:br>
            <a:r>
              <a:rPr lang="en" sz="1400"/>
              <a:t>                .</a:t>
            </a:r>
            <a:r>
              <a:rPr lang="en" sz="1400">
                <a:solidFill>
                  <a:schemeClr val="accent4"/>
                </a:solidFill>
              </a:rPr>
              <a:t>observeOn</a:t>
            </a:r>
            <a:r>
              <a:rPr lang="en" sz="1400"/>
              <a:t>(AndroidSchedulers.mainThread())		</a:t>
            </a:r>
            <a:r>
              <a:rPr lang="en" sz="1400">
                <a:solidFill>
                  <a:schemeClr val="accent4"/>
                </a:solidFill>
              </a:rPr>
              <a:t>// add observe scheduler</a:t>
            </a:r>
            <a:br>
              <a:rPr lang="en" sz="1400"/>
            </a:br>
            <a:r>
              <a:rPr lang="en" sz="1400"/>
              <a:t>                .subscribe(user -&gt; showUser(user));</a:t>
            </a:r>
            <a:br>
              <a:rPr lang="en" sz="1400">
                <a:solidFill>
                  <a:schemeClr val="accent4"/>
                </a:solidFill>
              </a:rPr>
            </a:br>
            <a:r>
              <a:rPr lang="en" sz="1400"/>
              <a:t>    }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307" name="Google Shape;307;p55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private Disposable disposable = Disposables.disposed();</a:t>
            </a:r>
            <a:r>
              <a:rPr lang="en" sz="1400"/>
              <a:t>	</a:t>
            </a:r>
            <a:r>
              <a:rPr lang="en" sz="1400">
                <a:solidFill>
                  <a:schemeClr val="accent4"/>
                </a:solidFill>
              </a:rPr>
              <a:t>// observe handle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disposable = </a:t>
            </a:r>
            <a:r>
              <a:rPr lang="en" sz="1400"/>
              <a:t>Observable.fromCallable(() -&gt; service.loadUser())</a:t>
            </a:r>
            <a:br>
              <a:rPr lang="en" sz="1400"/>
            </a:br>
            <a:r>
              <a:rPr lang="en" sz="1400"/>
              <a:t>                .subscribeOn(Schedulers.io())</a:t>
            </a:r>
            <a:br>
              <a:rPr lang="en" sz="1400"/>
            </a:br>
            <a:r>
              <a:rPr lang="en" sz="1400"/>
              <a:t>                .observeOn(AndroidSchedulers.mainThread())</a:t>
            </a:r>
            <a:br>
              <a:rPr lang="en" sz="1400"/>
            </a:br>
            <a:r>
              <a:rPr lang="en" sz="1400"/>
              <a:t>                .subscribe(user -&gt; showUser(user));</a:t>
            </a:r>
            <a:br>
              <a:rPr lang="en" sz="1400"/>
            </a:br>
            <a:r>
              <a:rPr lang="en" sz="1400"/>
              <a:t>    }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onDestroyView() {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disposable.dispose();</a:t>
            </a:r>
            <a:br>
              <a:rPr lang="en" sz="1400"/>
            </a:br>
            <a:r>
              <a:rPr lang="en" sz="1400"/>
              <a:t>        super.onDestroyView();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#1 Android Sample data loading</a:t>
            </a:r>
            <a:endParaRPr/>
          </a:p>
        </p:txBody>
      </p:sp>
      <p:sp>
        <p:nvSpPr>
          <p:cNvPr id="313" name="Google Shape;313;p56"/>
          <p:cNvSpPr txBox="1"/>
          <p:nvPr>
            <p:ph idx="1" type="body"/>
          </p:nvPr>
        </p:nvSpPr>
        <p:spPr>
          <a:xfrm>
            <a:off x="311700" y="1152475"/>
            <a:ext cx="759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private Disposable disposable = Disposables.disposed();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onViewCreated(@NonNull View view, @Nullable Bundle savedInstanceState) {</a:t>
            </a:r>
            <a:br>
              <a:rPr lang="en" sz="1400"/>
            </a:br>
            <a:r>
              <a:rPr lang="en" sz="1400"/>
              <a:t>        super.onViewCreated(view, savedInstanceState);</a:t>
            </a:r>
            <a:br>
              <a:rPr lang="en" sz="1400"/>
            </a:br>
            <a:r>
              <a:rPr lang="en" sz="1400"/>
              <a:t>        disposable = Observable.fromCallable(() -&gt; service.loadUser())</a:t>
            </a:r>
            <a:br>
              <a:rPr lang="en" sz="1400"/>
            </a:br>
            <a:r>
              <a:rPr lang="en" sz="1400"/>
              <a:t>                .subscribeOn(Schedulers.io())</a:t>
            </a:r>
            <a:br>
              <a:rPr lang="en" sz="1400"/>
            </a:br>
            <a:r>
              <a:rPr lang="en" sz="1400"/>
              <a:t>                .observeOn(AndroidSchedulers.mainThread())</a:t>
            </a:r>
            <a:br>
              <a:rPr lang="en" sz="1400"/>
            </a:br>
            <a:r>
              <a:rPr lang="en" sz="1400"/>
              <a:t>               .subscribe(user -&gt; showUser(user), </a:t>
            </a:r>
            <a:r>
              <a:rPr lang="en" sz="1400">
                <a:solidFill>
                  <a:schemeClr val="accent4"/>
                </a:solidFill>
              </a:rPr>
              <a:t>throwable -&gt; { /* handle error */}</a:t>
            </a:r>
            <a:r>
              <a:rPr lang="en" sz="1400"/>
              <a:t>);</a:t>
            </a:r>
            <a:br>
              <a:rPr lang="en" sz="1400"/>
            </a:br>
            <a:r>
              <a:rPr lang="en" sz="1400"/>
              <a:t>    }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onDestroyView() {</a:t>
            </a:r>
            <a:br>
              <a:rPr lang="en" sz="1400"/>
            </a:br>
            <a:r>
              <a:rPr lang="en" sz="1400"/>
              <a:t>        disposable.dispose();</a:t>
            </a:r>
            <a:br>
              <a:rPr lang="en" sz="1400"/>
            </a:br>
            <a:r>
              <a:rPr lang="en" sz="1400"/>
              <a:t>        super.onDestroyView();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#2 Converting listeners to streams</a:t>
            </a:r>
            <a:endParaRPr/>
          </a:p>
        </p:txBody>
      </p:sp>
      <p:sp>
        <p:nvSpPr>
          <p:cNvPr id="319" name="Google Shape;319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interface LocationListener {</a:t>
            </a:r>
            <a:br>
              <a:rPr lang="en"/>
            </a:br>
            <a:r>
              <a:rPr lang="en"/>
              <a:t>    void onLocationChange(Location location);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public interface LocationService {</a:t>
            </a:r>
            <a:br>
              <a:rPr lang="en"/>
            </a:br>
            <a:r>
              <a:rPr lang="en"/>
              <a:t>    void addListener(LocationListener listener);</a:t>
            </a:r>
            <a:br>
              <a:rPr lang="en"/>
            </a:br>
            <a:br>
              <a:rPr lang="en"/>
            </a:br>
            <a:r>
              <a:rPr lang="en"/>
              <a:t>    void dropListener(LocationListener listener);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#2 Converting listeners to streams</a:t>
            </a:r>
            <a:endParaRPr/>
          </a:p>
        </p:txBody>
      </p:sp>
      <p:sp>
        <p:nvSpPr>
          <p:cNvPr id="325" name="Google Shape;325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    </a:t>
            </a:r>
            <a:r>
              <a:rPr lang="en" sz="1200">
                <a:solidFill>
                  <a:schemeClr val="accent4"/>
                </a:solidFill>
              </a:rPr>
              <a:t>private LocationListener locationListener</a:t>
            </a:r>
            <a:r>
              <a:rPr lang="en" sz="1200"/>
              <a:t> = location -&gt; updateLocation(location);</a:t>
            </a:r>
            <a:br>
              <a:rPr lang="en" sz="1200"/>
            </a:br>
            <a:br>
              <a:rPr lang="en" sz="1200"/>
            </a:br>
            <a:r>
              <a:rPr lang="en" sz="1200"/>
              <a:t>    @Override</a:t>
            </a:r>
            <a:br>
              <a:rPr lang="en" sz="1200"/>
            </a:br>
            <a:r>
              <a:rPr lang="en" sz="1200"/>
              <a:t>    public void onStart() {</a:t>
            </a:r>
            <a:br>
              <a:rPr lang="en" sz="1200"/>
            </a:br>
            <a:r>
              <a:rPr lang="en" sz="1200"/>
              <a:t>        super.onStart();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locationService.addListener(locationListener);</a:t>
            </a:r>
            <a:br>
              <a:rPr lang="en" sz="1200"/>
            </a:br>
            <a:r>
              <a:rPr lang="en" sz="1200"/>
              <a:t>    }</a:t>
            </a:r>
            <a:br>
              <a:rPr lang="en" sz="1200"/>
            </a:br>
            <a:br>
              <a:rPr lang="en" sz="1200"/>
            </a:br>
            <a:r>
              <a:rPr lang="en" sz="1200"/>
              <a:t>    @Override</a:t>
            </a:r>
            <a:br>
              <a:rPr lang="en" sz="1200"/>
            </a:br>
            <a:r>
              <a:rPr lang="en" sz="1200"/>
              <a:t>    public void onStop() {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locationService.dropListener(locationListener);</a:t>
            </a:r>
            <a:br>
              <a:rPr lang="en" sz="1200"/>
            </a:br>
            <a:r>
              <a:rPr lang="en" sz="1200"/>
              <a:t>        super.onStop();</a:t>
            </a:r>
            <a:br>
              <a:rPr lang="en" sz="1200"/>
            </a:br>
            <a:r>
              <a:rPr lang="en" sz="1200"/>
              <a:t>    }</a:t>
            </a:r>
            <a:endParaRPr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#2 Converting listeners to streams</a:t>
            </a:r>
            <a:endParaRPr/>
          </a:p>
        </p:txBody>
      </p:sp>
      <p:sp>
        <p:nvSpPr>
          <p:cNvPr id="331" name="Google Shape;331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public Observable&lt;Location&gt; observe(LocationService service) {</a:t>
            </a:r>
            <a:br>
              <a:rPr lang="en"/>
            </a:br>
            <a:r>
              <a:rPr lang="en"/>
              <a:t>        return </a:t>
            </a:r>
            <a:r>
              <a:rPr lang="en">
                <a:solidFill>
                  <a:schemeClr val="accent4"/>
                </a:solidFill>
              </a:rPr>
              <a:t>Observable.create</a:t>
            </a:r>
            <a:r>
              <a:rPr lang="en"/>
              <a:t>(</a:t>
            </a:r>
            <a:r>
              <a:rPr lang="en">
                <a:solidFill>
                  <a:schemeClr val="accent4"/>
                </a:solidFill>
              </a:rPr>
              <a:t>emitter</a:t>
            </a:r>
            <a:r>
              <a:rPr lang="en"/>
              <a:t> -&gt; {</a:t>
            </a:r>
            <a:br>
              <a:rPr lang="en"/>
            </a:br>
            <a:r>
              <a:rPr lang="en"/>
              <a:t>            service.addListener(location -&gt; </a:t>
            </a:r>
            <a:r>
              <a:rPr lang="en">
                <a:solidFill>
                  <a:schemeClr val="accent4"/>
                </a:solidFill>
              </a:rPr>
              <a:t>emitter.onNext</a:t>
            </a:r>
            <a:r>
              <a:rPr lang="en"/>
              <a:t>(location));</a:t>
            </a:r>
            <a:br>
              <a:rPr lang="en"/>
            </a:br>
            <a:r>
              <a:rPr lang="en"/>
              <a:t>        });</a:t>
            </a:r>
            <a:br>
              <a:rPr lang="en"/>
            </a:br>
            <a:r>
              <a:rPr lang="en"/>
              <a:t>    }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#2 Converting listeners to streams</a:t>
            </a:r>
            <a:endParaRPr/>
          </a:p>
        </p:txBody>
      </p:sp>
      <p:sp>
        <p:nvSpPr>
          <p:cNvPr id="337" name="Google Shape;337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public Observable&lt;Location&gt; observeLocation(LocationService service) {</a:t>
            </a:r>
            <a:br>
              <a:rPr lang="en"/>
            </a:br>
            <a:r>
              <a:rPr lang="en"/>
              <a:t>        return Observable.create(emitter -&gt; {</a:t>
            </a:r>
            <a:br>
              <a:rPr lang="en"/>
            </a:br>
            <a:r>
              <a:rPr lang="en"/>
              <a:t>            </a:t>
            </a:r>
            <a:r>
              <a:rPr lang="en">
                <a:solidFill>
                  <a:schemeClr val="accent4"/>
                </a:solidFill>
              </a:rPr>
              <a:t>LocationListener locationListener</a:t>
            </a:r>
            <a:r>
              <a:rPr lang="en"/>
              <a:t> = location -&gt; emitter.onNext(location);</a:t>
            </a:r>
            <a:br>
              <a:rPr lang="en"/>
            </a:br>
            <a:r>
              <a:rPr lang="en"/>
              <a:t>            service.addListener(locationListener);</a:t>
            </a:r>
            <a:br>
              <a:rPr lang="en"/>
            </a:br>
            <a:r>
              <a:rPr lang="en"/>
              <a:t>           </a:t>
            </a:r>
            <a:r>
              <a:rPr lang="en">
                <a:solidFill>
                  <a:schemeClr val="accent4"/>
                </a:solidFill>
              </a:rPr>
              <a:t> emitter.setCancellable</a:t>
            </a:r>
            <a:r>
              <a:rPr lang="en"/>
              <a:t>(() -&gt; service.dropListener(locationListener));</a:t>
            </a:r>
            <a:br>
              <a:rPr lang="en"/>
            </a:br>
            <a:r>
              <a:rPr lang="en"/>
              <a:t>        });</a:t>
            </a:r>
            <a:br>
              <a:rPr lang="en"/>
            </a:br>
            <a:r>
              <a:rPr lang="en"/>
              <a:t>    }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#2 Converting listeners to streams</a:t>
            </a:r>
            <a:endParaRPr/>
          </a:p>
        </p:txBody>
      </p:sp>
      <p:sp>
        <p:nvSpPr>
          <p:cNvPr id="343" name="Google Shape;343;p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</a:t>
            </a:r>
            <a:r>
              <a:rPr lang="en" sz="1400">
                <a:solidFill>
                  <a:schemeClr val="accent4"/>
                </a:solidFill>
              </a:rPr>
              <a:t>private Disposable disposable</a:t>
            </a:r>
            <a:r>
              <a:rPr lang="en" sz="1400"/>
              <a:t> = Disposables.disposed();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onStart() {</a:t>
            </a:r>
            <a:br>
              <a:rPr lang="en" sz="1400"/>
            </a:br>
            <a:r>
              <a:rPr lang="en" sz="1400"/>
              <a:t>        super.onStart();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disposable</a:t>
            </a:r>
            <a:r>
              <a:rPr lang="en" sz="1400"/>
              <a:t> = </a:t>
            </a:r>
            <a:r>
              <a:rPr lang="en" sz="1400">
                <a:solidFill>
                  <a:schemeClr val="accent4"/>
                </a:solidFill>
              </a:rPr>
              <a:t>observeLocation</a:t>
            </a:r>
            <a:r>
              <a:rPr lang="en" sz="1400"/>
              <a:t>(locationService).subscribe(location -&gt; updateLocation(location));</a:t>
            </a:r>
            <a:br>
              <a:rPr lang="en" sz="1400"/>
            </a:br>
            <a:r>
              <a:rPr lang="en" sz="1400"/>
              <a:t>    }</a:t>
            </a:r>
            <a:br>
              <a:rPr lang="en" sz="1400"/>
            </a:br>
            <a:br>
              <a:rPr lang="en" sz="1400"/>
            </a:br>
            <a:r>
              <a:rPr lang="en" sz="1400"/>
              <a:t>    @Override</a:t>
            </a:r>
            <a:br>
              <a:rPr lang="en" sz="1400"/>
            </a:br>
            <a:r>
              <a:rPr lang="en" sz="1400"/>
              <a:t>    public void onStop() {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disposable.dispose();</a:t>
            </a:r>
            <a:br>
              <a:rPr lang="en" sz="1400">
                <a:solidFill>
                  <a:schemeClr val="accent4"/>
                </a:solidFill>
              </a:rPr>
            </a:br>
            <a:r>
              <a:rPr lang="en" sz="1400"/>
              <a:t>        super.onStop();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171" name="Google Shape;17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Rx Java components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Samples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Basics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Operation composition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Error handling</a:t>
            </a:r>
            <a:endParaRPr/>
          </a:p>
          <a:p>
            <a:pPr indent="-317500" lvl="1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Testing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 mistakes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49" name="Google Shape;349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interface ContactApi {</a:t>
            </a:r>
            <a:br>
              <a:rPr lang="en"/>
            </a:br>
            <a:r>
              <a:rPr lang="en"/>
              <a:t>    </a:t>
            </a:r>
            <a:r>
              <a:rPr lang="en">
                <a:solidFill>
                  <a:schemeClr val="accent4"/>
                </a:solidFill>
              </a:rPr>
              <a:t>Observable</a:t>
            </a:r>
            <a:r>
              <a:rPr lang="en"/>
              <a:t>&lt;List&lt;Contact&gt;&gt; fetchContacts();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public interface ContactDatabase {</a:t>
            </a:r>
            <a:br>
              <a:rPr lang="en"/>
            </a:br>
            <a:r>
              <a:rPr lang="en"/>
              <a:t>    </a:t>
            </a:r>
            <a:r>
              <a:rPr lang="en">
                <a:solidFill>
                  <a:schemeClr val="accent4"/>
                </a:solidFill>
              </a:rPr>
              <a:t>Observable</a:t>
            </a:r>
            <a:r>
              <a:rPr lang="en"/>
              <a:t>&lt;List&lt;Contact&gt;&gt; loadContacts();</a:t>
            </a:r>
            <a:br>
              <a:rPr lang="en"/>
            </a:br>
            <a:br>
              <a:rPr lang="en"/>
            </a:br>
            <a:r>
              <a:rPr lang="en"/>
              <a:t>    </a:t>
            </a:r>
            <a:r>
              <a:rPr lang="en">
                <a:solidFill>
                  <a:schemeClr val="accent4"/>
                </a:solidFill>
              </a:rPr>
              <a:t>Observable</a:t>
            </a:r>
            <a:r>
              <a:rPr lang="en"/>
              <a:t>&lt;List&lt;Contact&gt;&gt; saveContacts(List&lt;Contact&gt; contacts);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55" name="Google Shape;355;p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 </a:t>
            </a:r>
            <a:r>
              <a:rPr lang="en">
                <a:solidFill>
                  <a:schemeClr val="accent4"/>
                </a:solidFill>
              </a:rPr>
              <a:t>private ContactDatabase contactDatabase;</a:t>
            </a:r>
            <a:br>
              <a:rPr lang="en"/>
            </a:br>
            <a:r>
              <a:rPr lang="en"/>
              <a:t>    private ContactApi contactApi;</a:t>
            </a:r>
            <a:br>
              <a:rPr lang="en"/>
            </a:br>
            <a:br>
              <a:rPr lang="en"/>
            </a:br>
            <a:r>
              <a:rPr lang="en"/>
              <a:t>    public Observable&lt;List&lt;Contact&gt;&gt; contactSource() {</a:t>
            </a:r>
            <a:br>
              <a:rPr lang="en"/>
            </a:br>
            <a:r>
              <a:rPr lang="en"/>
              <a:t>        return contactApi.fetchContacts()</a:t>
            </a:r>
            <a:br>
              <a:rPr lang="en"/>
            </a:br>
            <a:r>
              <a:rPr lang="en"/>
              <a:t>                .</a:t>
            </a:r>
            <a:r>
              <a:rPr lang="en">
                <a:solidFill>
                  <a:schemeClr val="accent4"/>
                </a:solidFill>
              </a:rPr>
              <a:t>flatMap</a:t>
            </a:r>
            <a:r>
              <a:rPr lang="en"/>
              <a:t>(contacts -&gt; contactDatabase.</a:t>
            </a:r>
            <a:r>
              <a:rPr lang="en">
                <a:solidFill>
                  <a:schemeClr val="accent4"/>
                </a:solidFill>
              </a:rPr>
              <a:t>saveContacts</a:t>
            </a:r>
            <a:r>
              <a:rPr lang="en"/>
              <a:t>(contacts));</a:t>
            </a:r>
            <a:br>
              <a:rPr lang="en"/>
            </a:br>
            <a:r>
              <a:rPr lang="en"/>
              <a:t>    }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61" name="Google Shape;361;p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62" name="Google Shape;362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6074" y="1152475"/>
            <a:ext cx="6851851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68" name="Google Shape;368;p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   private ContactDatabase contactDatabase;</a:t>
            </a:r>
            <a:br>
              <a:rPr lang="en"/>
            </a:br>
            <a:r>
              <a:rPr lang="en"/>
              <a:t>    private ContactApi contactApi;</a:t>
            </a:r>
            <a:br>
              <a:rPr lang="en"/>
            </a:br>
            <a:br>
              <a:rPr lang="en"/>
            </a:br>
            <a:r>
              <a:rPr lang="en"/>
              <a:t>    public Observable&lt;List&lt;Contact&gt;&gt; contactSource() {</a:t>
            </a:r>
            <a:br>
              <a:rPr lang="en"/>
            </a:br>
            <a:r>
              <a:rPr lang="en"/>
              <a:t>        return contactApi.fetchContacts()</a:t>
            </a:r>
            <a:br>
              <a:rPr lang="en"/>
            </a:br>
            <a:r>
              <a:rPr lang="en"/>
              <a:t>                .flatMap(contacts -&gt; contactDatabase.saveContacts(contacts))</a:t>
            </a:r>
            <a:br>
              <a:rPr lang="en"/>
            </a:br>
            <a:r>
              <a:rPr lang="en"/>
              <a:t>                .</a:t>
            </a:r>
            <a:r>
              <a:rPr lang="en">
                <a:solidFill>
                  <a:schemeClr val="accent4"/>
                </a:solidFill>
              </a:rPr>
              <a:t>mergeWith</a:t>
            </a:r>
            <a:r>
              <a:rPr lang="en"/>
              <a:t>(contactDatabase.</a:t>
            </a:r>
            <a:r>
              <a:rPr lang="en">
                <a:solidFill>
                  <a:schemeClr val="accent4"/>
                </a:solidFill>
              </a:rPr>
              <a:t>loadContacts</a:t>
            </a:r>
            <a:r>
              <a:rPr lang="en"/>
              <a:t>());</a:t>
            </a:r>
            <a:br>
              <a:rPr lang="en"/>
            </a:br>
            <a:r>
              <a:rPr lang="en"/>
              <a:t>    }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74" name="Google Shape;374;p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75" name="Google Shape;375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1160450"/>
            <a:ext cx="7772400" cy="340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81" name="Google Shape;381;p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public interface RxLocationService {</a:t>
            </a:r>
            <a:br>
              <a:rPr lang="en" sz="1400"/>
            </a:b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Observable</a:t>
            </a:r>
            <a:r>
              <a:rPr lang="en" sz="1400"/>
              <a:t>&lt;Location&gt; locationSource();</a:t>
            </a:r>
            <a:br>
              <a:rPr lang="en" sz="1400"/>
            </a:br>
            <a:br>
              <a:rPr lang="en" sz="1400"/>
            </a:br>
            <a:r>
              <a:rPr lang="en" sz="1400"/>
              <a:t>    Location lastLocation();</a:t>
            </a:r>
            <a:br>
              <a:rPr lang="en" sz="1400"/>
            </a:br>
            <a:r>
              <a:rPr lang="en" sz="1400"/>
              <a:t>}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public class Contact {</a:t>
            </a:r>
            <a:br>
              <a:rPr lang="en" sz="1400"/>
            </a:br>
            <a:r>
              <a:rPr lang="en" sz="1400"/>
              <a:t>    public final String name;</a:t>
            </a:r>
            <a:br>
              <a:rPr lang="en" sz="1400"/>
            </a:b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public final Location location;</a:t>
            </a:r>
            <a:br>
              <a:rPr lang="en" sz="1400"/>
            </a:br>
            <a:r>
              <a:rPr lang="en" sz="1400"/>
              <a:t>}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public class DistanceContact {</a:t>
            </a:r>
            <a:br>
              <a:rPr lang="en" sz="1400"/>
            </a:br>
            <a:r>
              <a:rPr lang="en" sz="1400"/>
              <a:t>    public final String name;</a:t>
            </a:r>
            <a:br>
              <a:rPr lang="en" sz="1400"/>
            </a:b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public final double distance;</a:t>
            </a:r>
            <a:br>
              <a:rPr lang="en" sz="1400"/>
            </a:br>
            <a:r>
              <a:rPr lang="en" sz="1400"/>
              <a:t>}</a:t>
            </a:r>
            <a:endParaRPr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387" name="Google Shape;387;p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private RxLocationService locationService;</a:t>
            </a:r>
            <a:br>
              <a:rPr lang="en" sz="1400"/>
            </a:br>
            <a:r>
              <a:rPr lang="en" sz="1400"/>
              <a:t>    private ContactDatabase contactDatabase;</a:t>
            </a:r>
            <a:br>
              <a:rPr lang="en" sz="1400"/>
            </a:br>
            <a:r>
              <a:rPr lang="en" sz="1400"/>
              <a:t>    private ContactApi contactApi;</a:t>
            </a:r>
            <a:br>
              <a:rPr lang="en" sz="1400"/>
            </a:br>
            <a:br>
              <a:rPr lang="en" sz="1400"/>
            </a:br>
            <a:r>
              <a:rPr lang="en" sz="1400"/>
              <a:t>    public Observable&lt;List&lt;</a:t>
            </a:r>
            <a:r>
              <a:rPr lang="en" sz="1400">
                <a:solidFill>
                  <a:schemeClr val="accent4"/>
                </a:solidFill>
              </a:rPr>
              <a:t>DistanceContact</a:t>
            </a:r>
            <a:r>
              <a:rPr lang="en" sz="1400"/>
              <a:t>&gt;&gt; contactSource() {</a:t>
            </a:r>
            <a:br>
              <a:rPr lang="en" sz="1400"/>
            </a:br>
            <a:r>
              <a:rPr lang="en" sz="1400"/>
              <a:t>        return contactApi.fetchContacts()</a:t>
            </a:r>
            <a:br>
              <a:rPr lang="en" sz="1400"/>
            </a:br>
            <a:r>
              <a:rPr lang="en" sz="1400"/>
              <a:t>                .flatMap(contacts -&gt; contactDatabase.saveContacts(contacts))</a:t>
            </a:r>
            <a:br>
              <a:rPr lang="en" sz="1400"/>
            </a:br>
            <a:r>
              <a:rPr lang="en" sz="1400"/>
              <a:t>                .mergeWith(contactDatabase.loadContacts())</a:t>
            </a:r>
            <a:br>
              <a:rPr lang="en" sz="1400"/>
            </a:br>
            <a:r>
              <a:rPr lang="en" sz="1400"/>
              <a:t>                .</a:t>
            </a:r>
            <a:r>
              <a:rPr lang="en" sz="1400">
                <a:solidFill>
                  <a:schemeClr val="accent4"/>
                </a:solidFill>
              </a:rPr>
              <a:t>map</a:t>
            </a:r>
            <a:r>
              <a:rPr lang="en" sz="1400"/>
              <a:t>(contacts -&gt; toDistanceContacts(contacts, locationService.lastLocation()));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List&lt;DistanceContact&gt; toDistanceContacts(List&lt;Contact&gt; contacts, Location location)</a:t>
            </a:r>
            <a:endParaRPr sz="14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Combining streams</a:t>
            </a:r>
            <a:endParaRPr/>
          </a:p>
        </p:txBody>
      </p:sp>
      <p:sp>
        <p:nvSpPr>
          <p:cNvPr id="393" name="Google Shape;393;p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accent4"/>
              </a:solidFill>
            </a:endParaRPr>
          </a:p>
        </p:txBody>
      </p:sp>
      <p:pic>
        <p:nvPicPr>
          <p:cNvPr id="394" name="Google Shape;394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1589075"/>
            <a:ext cx="7772400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400" name="Google Shape;400;p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private RxLocationService locationService;</a:t>
            </a:r>
            <a:br>
              <a:rPr lang="en" sz="1400"/>
            </a:br>
            <a:r>
              <a:rPr lang="en" sz="1400"/>
              <a:t>    private ContactDatabase contactDatabase;</a:t>
            </a:r>
            <a:br>
              <a:rPr lang="en" sz="1400"/>
            </a:br>
            <a:r>
              <a:rPr lang="en" sz="1400"/>
              <a:t>    private ContactApi contactApi;</a:t>
            </a:r>
            <a:br>
              <a:rPr lang="en" sz="1400"/>
            </a:br>
            <a:br>
              <a:rPr lang="en" sz="1400"/>
            </a:br>
            <a:r>
              <a:rPr lang="en" sz="1400"/>
              <a:t>    public Observable&lt;List&lt;</a:t>
            </a:r>
            <a:r>
              <a:rPr lang="en" sz="1400">
                <a:solidFill>
                  <a:schemeClr val="accent4"/>
                </a:solidFill>
              </a:rPr>
              <a:t>DistanceContact</a:t>
            </a:r>
            <a:r>
              <a:rPr lang="en" sz="1400"/>
              <a:t>&gt;&gt; contactSource() {</a:t>
            </a:r>
            <a:br>
              <a:rPr lang="en" sz="1400"/>
            </a:br>
            <a:r>
              <a:rPr lang="en" sz="1400"/>
              <a:t>        Observable&lt;List&lt;Contact&gt;&gt; contactSource = contactApi.fetchContacts()</a:t>
            </a:r>
            <a:br>
              <a:rPr lang="en" sz="1400"/>
            </a:br>
            <a:r>
              <a:rPr lang="en" sz="1400"/>
              <a:t>                .flatMap(contacts -&gt; contactDatabase.saveContacts(contacts))</a:t>
            </a:r>
            <a:br>
              <a:rPr lang="en" sz="1400"/>
            </a:br>
            <a:r>
              <a:rPr lang="en" sz="1400"/>
              <a:t>                .mergeWith(contactDatabase.loadContacts());</a:t>
            </a:r>
            <a:br>
              <a:rPr lang="en" sz="1400"/>
            </a:br>
            <a:r>
              <a:rPr lang="en" sz="1400"/>
              <a:t>        return Observable.</a:t>
            </a:r>
            <a:r>
              <a:rPr lang="en" sz="1400">
                <a:solidFill>
                  <a:schemeClr val="accent4"/>
                </a:solidFill>
              </a:rPr>
              <a:t>combineLatest</a:t>
            </a:r>
            <a:r>
              <a:rPr lang="en" sz="1400"/>
              <a:t>(</a:t>
            </a:r>
            <a:br>
              <a:rPr lang="en" sz="1400"/>
            </a:br>
            <a:r>
              <a:rPr lang="en" sz="1400"/>
              <a:t>                contactSource,</a:t>
            </a:r>
            <a:br>
              <a:rPr lang="en" sz="1400"/>
            </a:br>
            <a:r>
              <a:rPr lang="en" sz="1400"/>
              <a:t>                locationService.locationSource(),</a:t>
            </a:r>
            <a:br>
              <a:rPr lang="en" sz="1400"/>
            </a:br>
            <a:r>
              <a:rPr lang="en" sz="1400"/>
              <a:t>                </a:t>
            </a:r>
            <a:r>
              <a:rPr lang="en" sz="1400">
                <a:solidFill>
                  <a:schemeClr val="accent4"/>
                </a:solidFill>
              </a:rPr>
              <a:t>(contacts, location)</a:t>
            </a:r>
            <a:r>
              <a:rPr lang="en" sz="1400"/>
              <a:t> -&gt; toDistanceContacts(contacts, location)</a:t>
            </a:r>
            <a:br>
              <a:rPr lang="en" sz="1400"/>
            </a:br>
            <a:r>
              <a:rPr lang="en" sz="1400"/>
              <a:t>        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List&lt;DistanceContact&gt; toDistanceContacts(List&lt;Contact&gt; contacts, Location location)</a:t>
            </a:r>
            <a:endParaRPr sz="14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#3 Combining streams</a:t>
            </a:r>
            <a:endParaRPr/>
          </a:p>
        </p:txBody>
      </p:sp>
      <p:sp>
        <p:nvSpPr>
          <p:cNvPr id="406" name="Google Shape;406;p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accent4"/>
              </a:solidFill>
            </a:endParaRPr>
          </a:p>
        </p:txBody>
      </p:sp>
      <p:pic>
        <p:nvPicPr>
          <p:cNvPr id="407" name="Google Shape;407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9175" y="1152463"/>
            <a:ext cx="7105650" cy="345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6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Observable.create(</a:t>
            </a:r>
            <a:r>
              <a:rPr i="1" lang="en" sz="1200">
                <a:solidFill>
                  <a:schemeClr val="accent4"/>
                </a:solidFill>
              </a:rPr>
              <a:t>ObservableOnSubscribe&lt;T&gt;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public interface ObservableOnSubscribe&lt;T&gt; {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void subscribe(@NonNull ObservableEmitter&lt;T&gt; emitter) throws Exception;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}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public interface Emitter&lt;T&gt; {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    void onNext(@NonNull T value);</a:t>
            </a:r>
            <a:br>
              <a:rPr lang="en" sz="1200">
                <a:solidFill>
                  <a:schemeClr val="accent4"/>
                </a:solidFill>
              </a:rPr>
            </a:b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    void onError(@NonNull Throwable error);</a:t>
            </a:r>
            <a:br>
              <a:rPr lang="en" sz="1200">
                <a:solidFill>
                  <a:schemeClr val="accent4"/>
                </a:solidFill>
              </a:rPr>
            </a:b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    void onComplete();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}</a:t>
            </a:r>
            <a:endParaRPr sz="1200">
              <a:solidFill>
                <a:schemeClr val="accent4"/>
              </a:solidFill>
            </a:endParaRPr>
          </a:p>
        </p:txBody>
      </p:sp>
      <p:sp>
        <p:nvSpPr>
          <p:cNvPr id="177" name="Google Shape;17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6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Observable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Source testing</a:t>
            </a:r>
            <a:endParaRPr/>
          </a:p>
        </p:txBody>
      </p:sp>
      <p:sp>
        <p:nvSpPr>
          <p:cNvPr id="413" name="Google Shape;413;p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interface TimeProvider {</a:t>
            </a:r>
            <a:br>
              <a:rPr lang="en"/>
            </a:br>
            <a:r>
              <a:rPr lang="en"/>
              <a:t>    long currentTime();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private TimeProvider timeProvider;</a:t>
            </a:r>
            <a:br>
              <a:rPr lang="en"/>
            </a:br>
            <a:r>
              <a:rPr lang="en"/>
              <a:t>    </a:t>
            </a:r>
            <a:r>
              <a:rPr lang="en">
                <a:solidFill>
                  <a:schemeClr val="accent4"/>
                </a:solidFill>
              </a:rPr>
              <a:t>private Scheduler scheduler;</a:t>
            </a:r>
            <a:br>
              <a:rPr lang="en"/>
            </a:br>
            <a:br>
              <a:rPr lang="en"/>
            </a:br>
            <a:r>
              <a:rPr lang="en"/>
              <a:t>    public Observable&lt;Long&gt; timeUpdates() {</a:t>
            </a:r>
            <a:br>
              <a:rPr lang="en"/>
            </a:br>
            <a:r>
              <a:rPr lang="en"/>
              <a:t>        return Observable.</a:t>
            </a:r>
            <a:r>
              <a:rPr lang="en">
                <a:solidFill>
                  <a:schemeClr val="accent4"/>
                </a:solidFill>
              </a:rPr>
              <a:t>interval</a:t>
            </a:r>
            <a:r>
              <a:rPr lang="en"/>
              <a:t>(0, 500, TimeUnit.MILLISECONDS, </a:t>
            </a:r>
            <a:r>
              <a:rPr lang="en">
                <a:solidFill>
                  <a:schemeClr val="accent4"/>
                </a:solidFill>
              </a:rPr>
              <a:t>scheduler</a:t>
            </a:r>
            <a:r>
              <a:rPr lang="en"/>
              <a:t>)</a:t>
            </a:r>
            <a:br>
              <a:rPr lang="en"/>
            </a:br>
            <a:r>
              <a:rPr lang="en"/>
              <a:t>                .</a:t>
            </a:r>
            <a:r>
              <a:rPr lang="en">
                <a:solidFill>
                  <a:schemeClr val="accent4"/>
                </a:solidFill>
              </a:rPr>
              <a:t>map</a:t>
            </a:r>
            <a:r>
              <a:rPr lang="en"/>
              <a:t>(interval -&gt; timeProvider.currentTime());</a:t>
            </a:r>
            <a:br>
              <a:rPr lang="en"/>
            </a:br>
            <a:r>
              <a:rPr lang="en"/>
              <a:t>    }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Source testing</a:t>
            </a:r>
            <a:endParaRPr/>
          </a:p>
        </p:txBody>
      </p:sp>
      <p:sp>
        <p:nvSpPr>
          <p:cNvPr id="419" name="Google Shape;419;p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interface TimeProvider {</a:t>
            </a:r>
            <a:br>
              <a:rPr lang="en"/>
            </a:br>
            <a:r>
              <a:rPr lang="en"/>
              <a:t>    long currentTime();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private TimeProvider timeProvider;</a:t>
            </a:r>
            <a:br>
              <a:rPr lang="en"/>
            </a:br>
            <a:r>
              <a:rPr lang="en"/>
              <a:t>    </a:t>
            </a:r>
            <a:r>
              <a:rPr lang="en">
                <a:solidFill>
                  <a:schemeClr val="accent4"/>
                </a:solidFill>
              </a:rPr>
              <a:t>private Scheduler scheduler;</a:t>
            </a:r>
            <a:br>
              <a:rPr lang="en"/>
            </a:br>
            <a:br>
              <a:rPr lang="en"/>
            </a:br>
            <a:r>
              <a:rPr lang="en"/>
              <a:t>    public Observable&lt;Long&gt; timeUpdates() {</a:t>
            </a:r>
            <a:br>
              <a:rPr lang="en"/>
            </a:br>
            <a:r>
              <a:rPr lang="en"/>
              <a:t>        return Observable.</a:t>
            </a:r>
            <a:r>
              <a:rPr lang="en">
                <a:solidFill>
                  <a:schemeClr val="accent4"/>
                </a:solidFill>
              </a:rPr>
              <a:t>interval</a:t>
            </a:r>
            <a:r>
              <a:rPr lang="en"/>
              <a:t>(0, 500, TimeUnit.MILLISECONDS, </a:t>
            </a:r>
            <a:r>
              <a:rPr lang="en">
                <a:solidFill>
                  <a:schemeClr val="accent4"/>
                </a:solidFill>
              </a:rPr>
              <a:t>scheduler</a:t>
            </a:r>
            <a:r>
              <a:rPr lang="en"/>
              <a:t>)</a:t>
            </a:r>
            <a:br>
              <a:rPr lang="en"/>
            </a:br>
            <a:r>
              <a:rPr lang="en"/>
              <a:t>                .</a:t>
            </a:r>
            <a:r>
              <a:rPr lang="en">
                <a:solidFill>
                  <a:schemeClr val="accent4"/>
                </a:solidFill>
              </a:rPr>
              <a:t>map</a:t>
            </a:r>
            <a:r>
              <a:rPr lang="en"/>
              <a:t>(interval -&gt; timeProvider.currentTime());</a:t>
            </a:r>
            <a:br>
              <a:rPr lang="en"/>
            </a:br>
            <a:r>
              <a:rPr lang="en"/>
              <a:t>    }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Source testing</a:t>
            </a:r>
            <a:endParaRPr/>
          </a:p>
        </p:txBody>
      </p:sp>
      <p:sp>
        <p:nvSpPr>
          <p:cNvPr id="425" name="Google Shape;425;p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    </a:t>
            </a:r>
            <a:r>
              <a:rPr lang="en" sz="1200">
                <a:solidFill>
                  <a:schemeClr val="accent4"/>
                </a:solidFill>
              </a:rPr>
              <a:t>@Test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/>
              <a:t>    public void timeUpdates_returns_time_every_500ms() {</a:t>
            </a:r>
            <a:br>
              <a:rPr lang="en" sz="1200"/>
            </a:br>
            <a:r>
              <a:rPr lang="en" sz="1200"/>
              <a:t>        TimeProvider timeProvider = </a:t>
            </a:r>
            <a:r>
              <a:rPr lang="en" sz="1200">
                <a:solidFill>
                  <a:schemeClr val="accent4"/>
                </a:solidFill>
              </a:rPr>
              <a:t>Mockito.mock</a:t>
            </a:r>
            <a:r>
              <a:rPr lang="en" sz="1200"/>
              <a:t>(TimeProvider.class);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Mockito.when</a:t>
            </a:r>
            <a:r>
              <a:rPr lang="en" sz="1200"/>
              <a:t>(timeProvider.currentTime()).thenReturn(</a:t>
            </a:r>
            <a:r>
              <a:rPr lang="en" sz="1200">
                <a:solidFill>
                  <a:schemeClr val="accent4"/>
                </a:solidFill>
              </a:rPr>
              <a:t>1L, 2L, 3L</a:t>
            </a:r>
            <a:r>
              <a:rPr lang="en" sz="1200"/>
              <a:t>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TestScheduler</a:t>
            </a:r>
            <a:r>
              <a:rPr lang="en" sz="1200"/>
              <a:t> scheduler = new TestScheduler();</a:t>
            </a:r>
            <a:br>
              <a:rPr lang="en" sz="1200"/>
            </a:br>
            <a:r>
              <a:rPr lang="en" sz="1200"/>
              <a:t>        SourceSample sourceSample = new SourceSample(timeProvider, scheduler);</a:t>
            </a:r>
            <a:br>
              <a:rPr lang="en" sz="1200"/>
            </a:br>
            <a:r>
              <a:rPr lang="en" sz="1200"/>
              <a:t>    }</a:t>
            </a:r>
            <a:endParaRPr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Source testing</a:t>
            </a:r>
            <a:endParaRPr/>
          </a:p>
        </p:txBody>
      </p:sp>
      <p:sp>
        <p:nvSpPr>
          <p:cNvPr id="431" name="Google Shape;431;p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    </a:t>
            </a:r>
            <a:r>
              <a:rPr lang="en" sz="1200">
                <a:solidFill>
                  <a:schemeClr val="accent4"/>
                </a:solidFill>
              </a:rPr>
              <a:t>@Test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/>
              <a:t>    public void timeUpdates_returns_time_every_500ms() {</a:t>
            </a:r>
            <a:br>
              <a:rPr lang="en" sz="1200"/>
            </a:br>
            <a:r>
              <a:rPr lang="en" sz="1200"/>
              <a:t>        TimeProvider timeProvider = </a:t>
            </a:r>
            <a:r>
              <a:rPr lang="en" sz="1200">
                <a:solidFill>
                  <a:schemeClr val="accent4"/>
                </a:solidFill>
              </a:rPr>
              <a:t>Mockito.mock</a:t>
            </a:r>
            <a:r>
              <a:rPr lang="en" sz="1200"/>
              <a:t>(TimeProvider.class);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Mockito.when</a:t>
            </a:r>
            <a:r>
              <a:rPr lang="en" sz="1200"/>
              <a:t>(timeProvider.currentTime()).thenReturn(</a:t>
            </a:r>
            <a:r>
              <a:rPr lang="en" sz="1200">
                <a:solidFill>
                  <a:schemeClr val="accent4"/>
                </a:solidFill>
              </a:rPr>
              <a:t>1L, 2L, 3L</a:t>
            </a:r>
            <a:r>
              <a:rPr lang="en" sz="1200"/>
              <a:t>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TestScheduler</a:t>
            </a:r>
            <a:r>
              <a:rPr lang="en" sz="1200"/>
              <a:t> scheduler = new TestScheduler();</a:t>
            </a:r>
            <a:br>
              <a:rPr lang="en" sz="1200"/>
            </a:br>
            <a:r>
              <a:rPr lang="en" sz="1200"/>
              <a:t>        SourceSample sourceSample = new SourceSample(timeProvider, scheduler);</a:t>
            </a:r>
            <a:br>
              <a:rPr lang="en" sz="1200"/>
            </a:b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TestObserver</a:t>
            </a:r>
            <a:r>
              <a:rPr lang="en" sz="1200"/>
              <a:t>&lt;Long&gt; testObserver = sourceSample.timeUpdates().</a:t>
            </a:r>
            <a:r>
              <a:rPr lang="en" sz="1200">
                <a:solidFill>
                  <a:schemeClr val="accent4"/>
                </a:solidFill>
              </a:rPr>
              <a:t>test</a:t>
            </a:r>
            <a:r>
              <a:rPr lang="en" sz="1200"/>
              <a:t>();</a:t>
            </a:r>
            <a:br>
              <a:rPr lang="en" sz="1200"/>
            </a:br>
            <a:r>
              <a:rPr lang="en" sz="1200"/>
              <a:t>        testObserver.</a:t>
            </a:r>
            <a:r>
              <a:rPr lang="en" sz="1200">
                <a:solidFill>
                  <a:schemeClr val="accent4"/>
                </a:solidFill>
              </a:rPr>
              <a:t>assertNoValues</a:t>
            </a:r>
            <a:r>
              <a:rPr lang="en" sz="1200"/>
              <a:t>();</a:t>
            </a:r>
            <a:br>
              <a:rPr lang="en" sz="1200"/>
            </a:br>
            <a:r>
              <a:rPr lang="en" sz="1200"/>
              <a:t>    }</a:t>
            </a:r>
            <a:endParaRPr sz="1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Source testing</a:t>
            </a:r>
            <a:endParaRPr/>
          </a:p>
        </p:txBody>
      </p:sp>
      <p:sp>
        <p:nvSpPr>
          <p:cNvPr id="437" name="Google Shape;437;p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    </a:t>
            </a:r>
            <a:r>
              <a:rPr lang="en" sz="1200">
                <a:solidFill>
                  <a:schemeClr val="accent4"/>
                </a:solidFill>
              </a:rPr>
              <a:t>@Test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/>
              <a:t>    public void timeUpdates_returns_time_every_500ms() {</a:t>
            </a:r>
            <a:br>
              <a:rPr lang="en" sz="1200"/>
            </a:br>
            <a:r>
              <a:rPr lang="en" sz="1200"/>
              <a:t>        TimeProvider timeProvider = </a:t>
            </a:r>
            <a:r>
              <a:rPr lang="en" sz="1200">
                <a:solidFill>
                  <a:schemeClr val="accent4"/>
                </a:solidFill>
              </a:rPr>
              <a:t>Mockito.mock</a:t>
            </a:r>
            <a:r>
              <a:rPr lang="en" sz="1200"/>
              <a:t>(TimeProvider.class);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Mockito.when</a:t>
            </a:r>
            <a:r>
              <a:rPr lang="en" sz="1200"/>
              <a:t>(timeProvider.currentTime()).thenReturn(</a:t>
            </a:r>
            <a:r>
              <a:rPr lang="en" sz="1200">
                <a:solidFill>
                  <a:schemeClr val="accent4"/>
                </a:solidFill>
              </a:rPr>
              <a:t>1L, 2L, 3L</a:t>
            </a:r>
            <a:r>
              <a:rPr lang="en" sz="1200"/>
              <a:t>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TestScheduler</a:t>
            </a:r>
            <a:r>
              <a:rPr lang="en" sz="1200"/>
              <a:t> scheduler = new TestScheduler();</a:t>
            </a:r>
            <a:br>
              <a:rPr lang="en" sz="1200"/>
            </a:br>
            <a:r>
              <a:rPr lang="en" sz="1200"/>
              <a:t>        SourceSample sourceSample = new SourceSample(timeProvider, scheduler);</a:t>
            </a:r>
            <a:br>
              <a:rPr lang="en" sz="1200"/>
            </a:b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TestObserver</a:t>
            </a:r>
            <a:r>
              <a:rPr lang="en" sz="1200"/>
              <a:t>&lt;Long&gt; testObserver = sourceSample.timeUpdates().</a:t>
            </a:r>
            <a:r>
              <a:rPr lang="en" sz="1200">
                <a:solidFill>
                  <a:schemeClr val="accent4"/>
                </a:solidFill>
              </a:rPr>
              <a:t>test</a:t>
            </a:r>
            <a:r>
              <a:rPr lang="en" sz="1200"/>
              <a:t>();</a:t>
            </a:r>
            <a:br>
              <a:rPr lang="en" sz="1200"/>
            </a:br>
            <a:r>
              <a:rPr lang="en" sz="1200"/>
              <a:t>        testObserver.</a:t>
            </a:r>
            <a:r>
              <a:rPr lang="en" sz="1200">
                <a:solidFill>
                  <a:schemeClr val="accent4"/>
                </a:solidFill>
              </a:rPr>
              <a:t>assertNoValues</a:t>
            </a:r>
            <a:r>
              <a:rPr lang="en" sz="1200"/>
              <a:t>();</a:t>
            </a:r>
            <a:br>
              <a:rPr lang="en" sz="1200"/>
            </a:br>
            <a:br>
              <a:rPr lang="en" sz="1200"/>
            </a:br>
            <a:r>
              <a:rPr lang="en" sz="1200"/>
              <a:t>        scheduler.</a:t>
            </a:r>
            <a:r>
              <a:rPr lang="en" sz="1200">
                <a:solidFill>
                  <a:schemeClr val="accent4"/>
                </a:solidFill>
              </a:rPr>
              <a:t>triggerActions</a:t>
            </a:r>
            <a:r>
              <a:rPr lang="en" sz="1200"/>
              <a:t>();</a:t>
            </a:r>
            <a:br>
              <a:rPr lang="en" sz="1200"/>
            </a:br>
            <a:r>
              <a:rPr lang="en" sz="1200"/>
              <a:t>        testObserver.</a:t>
            </a:r>
            <a:r>
              <a:rPr lang="en" sz="1200">
                <a:solidFill>
                  <a:schemeClr val="accent4"/>
                </a:solidFill>
              </a:rPr>
              <a:t>assertValue</a:t>
            </a:r>
            <a:r>
              <a:rPr lang="en" sz="1200"/>
              <a:t>(</a:t>
            </a:r>
            <a:r>
              <a:rPr lang="en" sz="1200">
                <a:solidFill>
                  <a:schemeClr val="accent4"/>
                </a:solidFill>
              </a:rPr>
              <a:t>1L</a:t>
            </a:r>
            <a:r>
              <a:rPr lang="en" sz="1200"/>
              <a:t>);</a:t>
            </a:r>
            <a:br>
              <a:rPr lang="en" sz="1200"/>
            </a:br>
            <a:r>
              <a:rPr lang="en" sz="1200"/>
              <a:t>    }</a:t>
            </a:r>
            <a:endParaRPr sz="1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Source testing</a:t>
            </a:r>
            <a:endParaRPr/>
          </a:p>
        </p:txBody>
      </p:sp>
      <p:sp>
        <p:nvSpPr>
          <p:cNvPr id="443" name="Google Shape;443;p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    </a:t>
            </a:r>
            <a:r>
              <a:rPr lang="en" sz="1200">
                <a:solidFill>
                  <a:schemeClr val="accent4"/>
                </a:solidFill>
              </a:rPr>
              <a:t>@Test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/>
              <a:t>    public void timeUpdates_returns_time_every_500ms() {</a:t>
            </a:r>
            <a:br>
              <a:rPr lang="en" sz="1200"/>
            </a:br>
            <a:r>
              <a:rPr lang="en" sz="1200"/>
              <a:t>        TimeProvider timeProvider = </a:t>
            </a:r>
            <a:r>
              <a:rPr lang="en" sz="1200">
                <a:solidFill>
                  <a:schemeClr val="accent4"/>
                </a:solidFill>
              </a:rPr>
              <a:t>Mockito.mock</a:t>
            </a:r>
            <a:r>
              <a:rPr lang="en" sz="1200"/>
              <a:t>(TimeProvider.class);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Mockito.when</a:t>
            </a:r>
            <a:r>
              <a:rPr lang="en" sz="1200"/>
              <a:t>(timeProvider.currentTime()).thenReturn(</a:t>
            </a:r>
            <a:r>
              <a:rPr lang="en" sz="1200">
                <a:solidFill>
                  <a:schemeClr val="accent4"/>
                </a:solidFill>
              </a:rPr>
              <a:t>1L, 2L</a:t>
            </a:r>
            <a:r>
              <a:rPr lang="en" sz="1200"/>
              <a:t>);</a:t>
            </a: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TestScheduler</a:t>
            </a:r>
            <a:r>
              <a:rPr lang="en" sz="1200"/>
              <a:t> scheduler = new TestScheduler();</a:t>
            </a:r>
            <a:br>
              <a:rPr lang="en" sz="1200"/>
            </a:br>
            <a:r>
              <a:rPr lang="en" sz="1200"/>
              <a:t>        SourceSample sourceSample = new SourceSample(timeProvider, scheduler);</a:t>
            </a:r>
            <a:br>
              <a:rPr lang="en" sz="1200"/>
            </a:br>
            <a:br>
              <a:rPr lang="en" sz="1200"/>
            </a:br>
            <a:r>
              <a:rPr lang="en" sz="1200"/>
              <a:t>        </a:t>
            </a:r>
            <a:r>
              <a:rPr lang="en" sz="1200">
                <a:solidFill>
                  <a:schemeClr val="accent4"/>
                </a:solidFill>
              </a:rPr>
              <a:t>TestObserver</a:t>
            </a:r>
            <a:r>
              <a:rPr lang="en" sz="1200"/>
              <a:t>&lt;Long&gt; testObserver = sourceSample.timeUpdates().</a:t>
            </a:r>
            <a:r>
              <a:rPr lang="en" sz="1200">
                <a:solidFill>
                  <a:schemeClr val="accent4"/>
                </a:solidFill>
              </a:rPr>
              <a:t>test</a:t>
            </a:r>
            <a:r>
              <a:rPr lang="en" sz="1200"/>
              <a:t>();</a:t>
            </a:r>
            <a:br>
              <a:rPr lang="en" sz="1200"/>
            </a:br>
            <a:r>
              <a:rPr lang="en" sz="1200"/>
              <a:t>        testObserver.</a:t>
            </a:r>
            <a:r>
              <a:rPr lang="en" sz="1200">
                <a:solidFill>
                  <a:schemeClr val="accent4"/>
                </a:solidFill>
              </a:rPr>
              <a:t>assertNoValues</a:t>
            </a:r>
            <a:r>
              <a:rPr lang="en" sz="1200"/>
              <a:t>();</a:t>
            </a:r>
            <a:br>
              <a:rPr lang="en" sz="1200"/>
            </a:br>
            <a:br>
              <a:rPr lang="en" sz="1200"/>
            </a:br>
            <a:r>
              <a:rPr lang="en" sz="1200"/>
              <a:t>        scheduler.</a:t>
            </a:r>
            <a:r>
              <a:rPr lang="en" sz="1200">
                <a:solidFill>
                  <a:schemeClr val="accent4"/>
                </a:solidFill>
              </a:rPr>
              <a:t>triggerActions</a:t>
            </a:r>
            <a:r>
              <a:rPr lang="en" sz="1200"/>
              <a:t>();</a:t>
            </a:r>
            <a:br>
              <a:rPr lang="en" sz="1200"/>
            </a:br>
            <a:r>
              <a:rPr lang="en" sz="1200"/>
              <a:t>        testObserver.</a:t>
            </a:r>
            <a:r>
              <a:rPr lang="en" sz="1200">
                <a:solidFill>
                  <a:schemeClr val="accent4"/>
                </a:solidFill>
              </a:rPr>
              <a:t>assertValue</a:t>
            </a:r>
            <a:r>
              <a:rPr lang="en" sz="1200"/>
              <a:t>(</a:t>
            </a:r>
            <a:r>
              <a:rPr lang="en" sz="1200">
                <a:solidFill>
                  <a:schemeClr val="accent4"/>
                </a:solidFill>
              </a:rPr>
              <a:t>1L</a:t>
            </a:r>
            <a:r>
              <a:rPr lang="en" sz="1200"/>
              <a:t>);</a:t>
            </a:r>
            <a:br>
              <a:rPr lang="en" sz="1200"/>
            </a:br>
            <a:br>
              <a:rPr lang="en" sz="1200"/>
            </a:br>
            <a:r>
              <a:rPr lang="en" sz="1200"/>
              <a:t>        scheduler.</a:t>
            </a:r>
            <a:r>
              <a:rPr lang="en" sz="1200">
                <a:solidFill>
                  <a:schemeClr val="accent4"/>
                </a:solidFill>
              </a:rPr>
              <a:t>advanceTimeBy</a:t>
            </a:r>
            <a:r>
              <a:rPr lang="en" sz="1200"/>
              <a:t>(</a:t>
            </a:r>
            <a:r>
              <a:rPr lang="en" sz="1200">
                <a:solidFill>
                  <a:schemeClr val="accent4"/>
                </a:solidFill>
              </a:rPr>
              <a:t>500</a:t>
            </a:r>
            <a:r>
              <a:rPr lang="en" sz="1200"/>
              <a:t>, TimeUnit.MILLISECONDS);</a:t>
            </a:r>
            <a:br>
              <a:rPr lang="en" sz="1200"/>
            </a:br>
            <a:r>
              <a:rPr lang="en" sz="1200"/>
              <a:t>        testObserver.</a:t>
            </a:r>
            <a:r>
              <a:rPr lang="en" sz="1200">
                <a:solidFill>
                  <a:schemeClr val="accent4"/>
                </a:solidFill>
              </a:rPr>
              <a:t>assertValues</a:t>
            </a:r>
            <a:r>
              <a:rPr lang="en" sz="1200"/>
              <a:t>(</a:t>
            </a:r>
            <a:r>
              <a:rPr lang="en" sz="1200">
                <a:solidFill>
                  <a:schemeClr val="accent4"/>
                </a:solidFill>
              </a:rPr>
              <a:t>1L</a:t>
            </a:r>
            <a:r>
              <a:rPr lang="en" sz="1200"/>
              <a:t>, </a:t>
            </a:r>
            <a:r>
              <a:rPr lang="en" sz="1200">
                <a:solidFill>
                  <a:schemeClr val="accent4"/>
                </a:solidFill>
              </a:rPr>
              <a:t>2L</a:t>
            </a:r>
            <a:r>
              <a:rPr lang="en" sz="1200"/>
              <a:t>);</a:t>
            </a:r>
            <a:br>
              <a:rPr lang="en" sz="1200"/>
            </a:br>
            <a:r>
              <a:rPr lang="en" sz="1200"/>
              <a:t>    }</a:t>
            </a:r>
            <a:endParaRPr sz="1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Observer testing</a:t>
            </a:r>
            <a:endParaRPr/>
          </a:p>
        </p:txBody>
      </p:sp>
      <p:sp>
        <p:nvSpPr>
          <p:cNvPr id="449" name="Google Shape;449;p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public interface TimeDisplay {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    void displayTime(long time);</a:t>
            </a:r>
            <a:br>
              <a:rPr lang="en" sz="1200">
                <a:solidFill>
                  <a:schemeClr val="accent4"/>
                </a:solidFill>
              </a:rPr>
            </a:br>
            <a:r>
              <a:rPr lang="en" sz="1200">
                <a:solidFill>
                  <a:schemeClr val="accent4"/>
                </a:solidFill>
              </a:rPr>
              <a:t>}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    private </a:t>
            </a:r>
            <a:r>
              <a:rPr lang="en" sz="1200">
                <a:solidFill>
                  <a:schemeClr val="accent4"/>
                </a:solidFill>
              </a:rPr>
              <a:t>Disposable</a:t>
            </a:r>
            <a:r>
              <a:rPr lang="en" sz="1200"/>
              <a:t> disposable = Disposables.disposed();</a:t>
            </a:r>
            <a:br>
              <a:rPr lang="en" sz="1200"/>
            </a:br>
            <a:r>
              <a:rPr lang="en" sz="1200"/>
              <a:t>    private </a:t>
            </a:r>
            <a:r>
              <a:rPr lang="en" sz="1200">
                <a:solidFill>
                  <a:schemeClr val="accent4"/>
                </a:solidFill>
              </a:rPr>
              <a:t>SourceSample</a:t>
            </a:r>
            <a:r>
              <a:rPr lang="en" sz="1200"/>
              <a:t> source;</a:t>
            </a:r>
            <a:br>
              <a:rPr lang="en" sz="1200"/>
            </a:br>
            <a:r>
              <a:rPr lang="en" sz="1200"/>
              <a:t>    private </a:t>
            </a:r>
            <a:r>
              <a:rPr lang="en" sz="1200">
                <a:solidFill>
                  <a:schemeClr val="accent4"/>
                </a:solidFill>
              </a:rPr>
              <a:t>TimeDisplay</a:t>
            </a:r>
            <a:r>
              <a:rPr lang="en" sz="1200"/>
              <a:t> display;</a:t>
            </a:r>
            <a:br>
              <a:rPr lang="en" sz="1200"/>
            </a:br>
            <a:br>
              <a:rPr lang="en" sz="1200"/>
            </a:br>
            <a:r>
              <a:rPr lang="en" sz="1200"/>
              <a:t>    public void start() {</a:t>
            </a:r>
            <a:br>
              <a:rPr lang="en" sz="1200"/>
            </a:br>
            <a:r>
              <a:rPr lang="en" sz="1200"/>
              <a:t>        disposable.dispose();</a:t>
            </a:r>
            <a:br>
              <a:rPr lang="en" sz="1200"/>
            </a:br>
            <a:r>
              <a:rPr lang="en" sz="1200"/>
              <a:t>        disposable = source.</a:t>
            </a:r>
            <a:r>
              <a:rPr lang="en" sz="1200">
                <a:solidFill>
                  <a:schemeClr val="accent4"/>
                </a:solidFill>
              </a:rPr>
              <a:t>timeUpdates</a:t>
            </a:r>
            <a:r>
              <a:rPr lang="en" sz="1200"/>
              <a:t>().</a:t>
            </a:r>
            <a:r>
              <a:rPr lang="en" sz="1200">
                <a:solidFill>
                  <a:schemeClr val="accent4"/>
                </a:solidFill>
              </a:rPr>
              <a:t>subscribe</a:t>
            </a:r>
            <a:r>
              <a:rPr lang="en" sz="1200"/>
              <a:t>(time -&gt; display.</a:t>
            </a:r>
            <a:r>
              <a:rPr lang="en" sz="1200">
                <a:solidFill>
                  <a:schemeClr val="accent4"/>
                </a:solidFill>
              </a:rPr>
              <a:t>displayTime</a:t>
            </a:r>
            <a:r>
              <a:rPr lang="en" sz="1200"/>
              <a:t>(time));</a:t>
            </a:r>
            <a:br>
              <a:rPr lang="en" sz="1200"/>
            </a:br>
            <a:r>
              <a:rPr lang="en" sz="1200"/>
              <a:t>    }</a:t>
            </a:r>
            <a:br>
              <a:rPr lang="en" sz="1200"/>
            </a:br>
            <a:br>
              <a:rPr lang="en" sz="1200"/>
            </a:br>
            <a:r>
              <a:rPr lang="en" sz="1200"/>
              <a:t>    public void stop() {</a:t>
            </a:r>
            <a:br>
              <a:rPr lang="en" sz="1200"/>
            </a:br>
            <a:r>
              <a:rPr lang="en" sz="1200"/>
              <a:t>        disposable.dispose();</a:t>
            </a:r>
            <a:br>
              <a:rPr lang="en" sz="1200"/>
            </a:br>
            <a:r>
              <a:rPr lang="en" sz="1200"/>
              <a:t>    }</a:t>
            </a:r>
            <a:endParaRPr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Observer testing</a:t>
            </a:r>
            <a:endParaRPr/>
          </a:p>
        </p:txBody>
      </p:sp>
      <p:sp>
        <p:nvSpPr>
          <p:cNvPr id="455" name="Google Shape;455;p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@Before</a:t>
            </a:r>
            <a:br>
              <a:rPr lang="en" sz="1400"/>
            </a:br>
            <a:r>
              <a:rPr lang="en" sz="1400"/>
              <a:t>    public void setUp() {</a:t>
            </a:r>
            <a:br>
              <a:rPr lang="en" sz="1400"/>
            </a:br>
            <a:r>
              <a:rPr lang="en" sz="1400"/>
              <a:t>        timeDisplay = Mockito.mock(TimeDisplay.class);</a:t>
            </a:r>
            <a:br>
              <a:rPr lang="en" sz="1400"/>
            </a:br>
            <a:r>
              <a:rPr lang="en" sz="1400"/>
              <a:t>        sourceSample = Mockito.mock(SourceSample.class);</a:t>
            </a:r>
            <a:br>
              <a:rPr lang="en" sz="1400"/>
            </a:br>
            <a:r>
              <a:rPr lang="en" sz="1400"/>
              <a:t>        observerSample = new ObserverSample(sourceSample, timeDisplay);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Observer testing</a:t>
            </a:r>
            <a:endParaRPr/>
          </a:p>
        </p:txBody>
      </p:sp>
      <p:sp>
        <p:nvSpPr>
          <p:cNvPr id="461" name="Google Shape;461;p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@Before</a:t>
            </a:r>
            <a:br>
              <a:rPr lang="en" sz="1400"/>
            </a:br>
            <a:r>
              <a:rPr lang="en" sz="1400"/>
              <a:t>    public void setUp() {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timeDisplay</a:t>
            </a:r>
            <a:r>
              <a:rPr lang="en" sz="1400"/>
              <a:t> = </a:t>
            </a:r>
            <a:r>
              <a:rPr lang="en" sz="1400">
                <a:solidFill>
                  <a:schemeClr val="accent4"/>
                </a:solidFill>
              </a:rPr>
              <a:t>Mockito.mock</a:t>
            </a:r>
            <a:r>
              <a:rPr lang="en" sz="1400"/>
              <a:t>(TimeDisplay.class);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sourceSample</a:t>
            </a:r>
            <a:r>
              <a:rPr lang="en" sz="1400"/>
              <a:t> = </a:t>
            </a:r>
            <a:r>
              <a:rPr lang="en" sz="1400">
                <a:solidFill>
                  <a:schemeClr val="accent4"/>
                </a:solidFill>
              </a:rPr>
              <a:t>Mockito.mock</a:t>
            </a:r>
            <a:r>
              <a:rPr lang="en" sz="1400"/>
              <a:t>(SourceSample.class);</a:t>
            </a:r>
            <a:br>
              <a:rPr lang="en" sz="1400"/>
            </a:br>
            <a:r>
              <a:rPr lang="en" sz="1400"/>
              <a:t>        observerSample = new ObserverSample(sourceSample, timeDisplay);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@Test</a:t>
            </a:r>
            <a:br>
              <a:rPr lang="en" sz="1400"/>
            </a:br>
            <a:r>
              <a:rPr lang="en" sz="1400"/>
              <a:t>    public void start_displays_source_sample_time_updates_to_timeDisplay() {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Mockito.when</a:t>
            </a:r>
            <a:r>
              <a:rPr lang="en" sz="1400"/>
              <a:t>(sourceSample.timeUpdates()).</a:t>
            </a:r>
            <a:r>
              <a:rPr lang="en" sz="1400">
                <a:solidFill>
                  <a:schemeClr val="accent4"/>
                </a:solidFill>
              </a:rPr>
              <a:t>thenReturn</a:t>
            </a:r>
            <a:r>
              <a:rPr lang="en" sz="1400"/>
              <a:t>(</a:t>
            </a:r>
            <a:r>
              <a:rPr lang="en" sz="1400">
                <a:solidFill>
                  <a:schemeClr val="accent4"/>
                </a:solidFill>
              </a:rPr>
              <a:t>Observable.just(14L)</a:t>
            </a:r>
            <a:r>
              <a:rPr lang="en" sz="1400"/>
              <a:t>);</a:t>
            </a:r>
            <a:br>
              <a:rPr lang="en" sz="1400"/>
            </a:br>
            <a:br>
              <a:rPr lang="en" sz="1400"/>
            </a:br>
            <a:r>
              <a:rPr lang="en" sz="1400"/>
              <a:t>        observerSample.start();</a:t>
            </a:r>
            <a:br>
              <a:rPr lang="en" sz="1400"/>
            </a:b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Mockito.verify</a:t>
            </a:r>
            <a:r>
              <a:rPr lang="en" sz="1400"/>
              <a:t>(timeDisplay).displayTime(</a:t>
            </a:r>
            <a:r>
              <a:rPr lang="en" sz="1400">
                <a:solidFill>
                  <a:schemeClr val="accent4"/>
                </a:solidFill>
              </a:rPr>
              <a:t>14L</a:t>
            </a:r>
            <a:r>
              <a:rPr lang="en" sz="1400"/>
              <a:t>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#4 Observer testing</a:t>
            </a:r>
            <a:endParaRPr/>
          </a:p>
        </p:txBody>
      </p:sp>
      <p:sp>
        <p:nvSpPr>
          <p:cNvPr id="467" name="Google Shape;467;p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    </a:t>
            </a:r>
            <a:r>
              <a:rPr lang="en" sz="1400">
                <a:solidFill>
                  <a:schemeClr val="accent4"/>
                </a:solidFill>
              </a:rPr>
              <a:t>@Test</a:t>
            </a:r>
            <a:br>
              <a:rPr lang="en" sz="1400"/>
            </a:br>
            <a:r>
              <a:rPr lang="en" sz="1400"/>
              <a:t>    public void stop_stops_observing_time_updates() {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TestScheduler scheduler = new TestScheduler();</a:t>
            </a:r>
            <a:br>
              <a:rPr lang="en" sz="1400">
                <a:solidFill>
                  <a:schemeClr val="accent4"/>
                </a:solidFill>
              </a:rPr>
            </a:br>
            <a:r>
              <a:rPr lang="en" sz="1400"/>
              <a:t>        Mockito.when(sourceSample.timeUpdates())</a:t>
            </a:r>
            <a:br>
              <a:rPr lang="en" sz="1400"/>
            </a:br>
            <a:r>
              <a:rPr lang="en" sz="1400"/>
              <a:t>                .thenReturn(</a:t>
            </a:r>
            <a:r>
              <a:rPr lang="en" sz="1400">
                <a:solidFill>
                  <a:schemeClr val="accent4"/>
                </a:solidFill>
              </a:rPr>
              <a:t>Observable.just(14L).subscribeOn(scheduler)</a:t>
            </a:r>
            <a:r>
              <a:rPr lang="en" sz="1400"/>
              <a:t>);</a:t>
            </a:r>
            <a:br>
              <a:rPr lang="en" sz="1400"/>
            </a:br>
            <a:r>
              <a:rPr lang="en" sz="1400"/>
              <a:t>        observerSample.start();</a:t>
            </a:r>
            <a:br>
              <a:rPr lang="en" sz="1400"/>
            </a:br>
            <a:br>
              <a:rPr lang="en" sz="1400"/>
            </a:br>
            <a:r>
              <a:rPr lang="en" sz="1400"/>
              <a:t>        observerSample.stop();</a:t>
            </a:r>
            <a:br>
              <a:rPr lang="en" sz="1400"/>
            </a:br>
            <a:r>
              <a:rPr lang="en" sz="1400"/>
              <a:t>        </a:t>
            </a:r>
            <a:r>
              <a:rPr lang="en" sz="1400">
                <a:solidFill>
                  <a:schemeClr val="accent4"/>
                </a:solidFill>
              </a:rPr>
              <a:t>scheduler.triggerActions</a:t>
            </a:r>
            <a:r>
              <a:rPr lang="en" sz="1400"/>
              <a:t>();</a:t>
            </a:r>
            <a:br>
              <a:rPr lang="en" sz="1400"/>
            </a:br>
            <a:br>
              <a:rPr lang="en" sz="1400"/>
            </a:br>
            <a:r>
              <a:rPr lang="en" sz="1400"/>
              <a:t>        Mockito.</a:t>
            </a:r>
            <a:r>
              <a:rPr lang="en" sz="1400">
                <a:solidFill>
                  <a:schemeClr val="accent4"/>
                </a:solidFill>
              </a:rPr>
              <a:t>verifyZeroInteractions</a:t>
            </a:r>
            <a:r>
              <a:rPr lang="en" sz="1400"/>
              <a:t>(timeDisplay);</a:t>
            </a:r>
            <a:br>
              <a:rPr lang="en" sz="1400"/>
            </a:br>
            <a:r>
              <a:rPr lang="en" sz="1400"/>
              <a:t>    }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7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</a:t>
            </a:r>
            <a:r>
              <a:rPr i="1" lang="en" sz="1200">
                <a:solidFill>
                  <a:schemeClr val="accent4"/>
                </a:solidFill>
              </a:rPr>
              <a:t>T item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Observable.fromCallable(</a:t>
            </a:r>
            <a:r>
              <a:rPr i="1" lang="en" sz="1200">
                <a:solidFill>
                  <a:schemeClr val="accent4"/>
                </a:solidFill>
              </a:rPr>
              <a:t>Callable&lt;T&gt;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Observable.fromIterable(</a:t>
            </a:r>
            <a:r>
              <a:rPr i="1" lang="en" sz="1200">
                <a:solidFill>
                  <a:schemeClr val="accent4"/>
                </a:solidFill>
              </a:rPr>
              <a:t>Iterable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Observable.fromArray(</a:t>
            </a:r>
            <a:r>
              <a:rPr i="1" lang="en" sz="1200">
                <a:solidFill>
                  <a:schemeClr val="accent4"/>
                </a:solidFill>
              </a:rPr>
              <a:t>Array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Observable.defer(</a:t>
            </a:r>
            <a:r>
              <a:rPr i="1" lang="en" sz="1200">
                <a:solidFill>
                  <a:schemeClr val="accent4"/>
                </a:solidFill>
              </a:rPr>
              <a:t>Callable&lt;Observable&lt;T&gt;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Observable.error(</a:t>
            </a:r>
            <a:r>
              <a:rPr i="1" lang="en" sz="1200">
                <a:solidFill>
                  <a:schemeClr val="accent4"/>
                </a:solidFill>
              </a:rPr>
              <a:t>Throwable</a:t>
            </a:r>
            <a:r>
              <a:rPr lang="en" sz="1200">
                <a:solidFill>
                  <a:schemeClr val="lt2"/>
                </a:solidFill>
              </a:rPr>
              <a:t>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Observable.empty()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Observable.never()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184" name="Google Shape;18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7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Observable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82"/>
          <p:cNvSpPr txBox="1"/>
          <p:nvPr>
            <p:ph type="title"/>
          </p:nvPr>
        </p:nvSpPr>
        <p:spPr>
          <a:xfrm>
            <a:off x="3249881" y="734992"/>
            <a:ext cx="2644200" cy="462000"/>
          </a:xfrm>
          <a:prstGeom prst="rect">
            <a:avLst/>
          </a:prstGeom>
        </p:spPr>
        <p:txBody>
          <a:bodyPr anchorCtr="0" anchor="t" bIns="41575" lIns="41575" spcFirstLastPara="1" rIns="41575" wrap="square" tIns="41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8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public interface Observer&lt;T&gt; {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 void onSubscribe(@NonNull Disposable disposable);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 void onNext(@NonNull T t);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 void onError(@NonNull Throwable error);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    void onComplete();</a:t>
            </a:r>
            <a:endParaRPr sz="12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4"/>
                </a:solidFill>
              </a:rPr>
              <a:t>}</a:t>
            </a:r>
            <a:endParaRPr sz="1200">
              <a:solidFill>
                <a:schemeClr val="accent4"/>
              </a:solidFill>
            </a:endParaRPr>
          </a:p>
        </p:txBody>
      </p:sp>
      <p:sp>
        <p:nvSpPr>
          <p:cNvPr id="191" name="Google Shape;19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8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Observer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9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.subscribe(new Observer&lt;String&gt;()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@Override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public void onSubscribe(Disposable d)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}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@Override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public void onNext(String s)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}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@Override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public void onError(Throwable e)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}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@Override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public void onComplete()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    }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198" name="Google Shape;19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39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Observer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0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.subscribe(new Consumer&lt;String&gt;() {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@Override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public void accept(String s) throws Exception {</a:t>
            </a:r>
            <a:br>
              <a:rPr lang="en" sz="1200">
                <a:solidFill>
                  <a:schemeClr val="lt2"/>
                </a:solidFill>
              </a:rPr>
            </a:b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}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}, new Consumer&lt;Throwable&gt;() {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@Override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public void accept(Throwable throwable) throws Exception {</a:t>
            </a:r>
            <a:br>
              <a:rPr lang="en" sz="1200">
                <a:solidFill>
                  <a:schemeClr val="lt2"/>
                </a:solidFill>
              </a:rPr>
            </a:b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}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}, new Action() {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@Override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public void run() throws Exception {</a:t>
            </a:r>
            <a:br>
              <a:rPr lang="en" sz="1200">
                <a:solidFill>
                  <a:schemeClr val="lt2"/>
                </a:solidFill>
              </a:rPr>
            </a:b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}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}, new Consumer&lt;Disposable&gt;() {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@Override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public void accept(Disposable disposable) throws Exception {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    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    }</a:t>
            </a:r>
            <a:br>
              <a:rPr lang="en" sz="1200">
                <a:solidFill>
                  <a:schemeClr val="lt2"/>
                </a:solidFill>
              </a:rPr>
            </a:b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05" name="Google Shape;205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40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Observer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1"/>
          <p:cNvSpPr txBox="1"/>
          <p:nvPr/>
        </p:nvSpPr>
        <p:spPr>
          <a:xfrm>
            <a:off x="3189000" y="1152475"/>
            <a:ext cx="5955000" cy="39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Observable.just("sample")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.subscribe(s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throwable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()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}, disposable -&gt; {</a:t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2"/>
                </a:solidFill>
              </a:rPr>
              <a:t>        });</a:t>
            </a:r>
            <a:endParaRPr sz="1200">
              <a:solidFill>
                <a:schemeClr val="lt2"/>
              </a:solidFill>
            </a:endParaRPr>
          </a:p>
        </p:txBody>
      </p:sp>
      <p:sp>
        <p:nvSpPr>
          <p:cNvPr id="212" name="Google Shape;21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Rx Java components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41"/>
          <p:cNvSpPr txBox="1"/>
          <p:nvPr>
            <p:ph idx="1" type="body"/>
          </p:nvPr>
        </p:nvSpPr>
        <p:spPr>
          <a:xfrm>
            <a:off x="311700" y="1152475"/>
            <a:ext cx="2228400" cy="15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Observable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Observer</a:t>
            </a:r>
            <a:endParaRPr sz="1800">
              <a:solidFill>
                <a:schemeClr val="accent4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Disposable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Scheduler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lesofta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lesofta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